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8"/>
  </p:notesMasterIdLst>
  <p:sldIdLst>
    <p:sldId id="256" r:id="rId2"/>
    <p:sldId id="257" r:id="rId3"/>
    <p:sldId id="270" r:id="rId4"/>
    <p:sldId id="271" r:id="rId5"/>
    <p:sldId id="258" r:id="rId6"/>
    <p:sldId id="259" r:id="rId7"/>
    <p:sldId id="260" r:id="rId8"/>
    <p:sldId id="261" r:id="rId9"/>
    <p:sldId id="262" r:id="rId10"/>
    <p:sldId id="263" r:id="rId11"/>
    <p:sldId id="272" r:id="rId12"/>
    <p:sldId id="264" r:id="rId13"/>
    <p:sldId id="266" r:id="rId14"/>
    <p:sldId id="267" r:id="rId15"/>
    <p:sldId id="274" r:id="rId16"/>
    <p:sldId id="275" r:id="rId17"/>
    <p:sldId id="277" r:id="rId18"/>
    <p:sldId id="278" r:id="rId19"/>
    <p:sldId id="279" r:id="rId20"/>
    <p:sldId id="280" r:id="rId21"/>
    <p:sldId id="281" r:id="rId22"/>
    <p:sldId id="282" r:id="rId23"/>
    <p:sldId id="297" r:id="rId24"/>
    <p:sldId id="298" r:id="rId25"/>
    <p:sldId id="283" r:id="rId26"/>
    <p:sldId id="269" r:id="rId27"/>
  </p:sldIdLst>
  <p:sldSz cx="12192000" cy="6858000"/>
  <p:notesSz cx="6858000" cy="9144000"/>
  <p:embeddedFontLst>
    <p:embeddedFont>
      <p:font typeface="Roboto" panose="02000000000000000000" pitchFamily="2" charset="0"/>
      <p:regular r:id="rId29"/>
      <p:bold r:id="rId30"/>
      <p:italic r:id="rId31"/>
      <p:boldItalic r:id="rId32"/>
    </p:embeddedFont>
    <p:embeddedFont>
      <p:font typeface="Work Sans Light" pitchFamily="2" charset="0"/>
      <p:regular r:id="rId33"/>
      <p:bold r:id="rId34"/>
      <p:italic r:id="rId35"/>
      <p:boldItalic r:id="rId36"/>
    </p:embeddedFont>
    <p:embeddedFont>
      <p:font typeface="Work Sans Medium" pitchFamily="2" charset="0"/>
      <p:regular r:id="rId37"/>
      <p:bold r:id="rId38"/>
      <p:italic r:id="rId39"/>
      <p:boldItalic r:id="rId4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61" roundtripDataSignature="AMtx7mhRfQn8gs07hw+CbglW+zdMNbyj6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F8F8"/>
    <a:srgbClr val="70AD4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8" d="100"/>
          <a:sy n="108" d="100"/>
        </p:scale>
        <p:origin x="678"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1.fntdata"/><Relationship Id="rId21" Type="http://schemas.openxmlformats.org/officeDocument/2006/relationships/slide" Target="slides/slide20.xml"/><Relationship Id="rId34" Type="http://schemas.openxmlformats.org/officeDocument/2006/relationships/font" Target="fonts/font6.fntdata"/><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font" Target="fonts/font12.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font" Target="fonts/font8.fntdata"/><Relationship Id="rId61" Type="http://customschemas.google.com/relationships/presentationmetadata" Target="meta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font" Target="fonts/font7.fntdata"/><Relationship Id="rId64"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font" Target="fonts/font10.fntdata"/><Relationship Id="rId20" Type="http://schemas.openxmlformats.org/officeDocument/2006/relationships/slide" Target="slides/slide19.xml"/><Relationship Id="rId6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s-MX" sz="1200" b="0" i="0" u="none" strike="noStrike" cap="none">
                <a:solidFill>
                  <a:schemeClr val="dk1"/>
                </a:solidFill>
                <a:latin typeface="Calibri"/>
                <a:ea typeface="Calibri"/>
                <a:cs typeface="Calibri"/>
                <a:sym typeface="Calibri"/>
              </a:rPr>
              <a:t>‹Nº›</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4" name="Google Shape;94;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150" name="Google Shape;150;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150" name="Google Shape;150;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4084135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158" name="Google Shape;158;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174" name="Google Shape;174;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1f53840a8fa_1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183" name="Google Shape;183;g1f53840a8fa_1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120" name="Google Shape;120;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131" name="Google Shape;131;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2153273d2e4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160" name="Google Shape;160;g2153273d2e4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174" name="Google Shape;174;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20e16186eda_0_1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188" name="Google Shape;188;g20e16186eda_0_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Calibri"/>
              <a:buNone/>
            </a:pPr>
            <a:endParaRPr/>
          </a:p>
        </p:txBody>
      </p:sp>
      <p:sp>
        <p:nvSpPr>
          <p:cNvPr id="102" name="Google Shape;102;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211a877bdc2_0_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199" name="Google Shape;199;g211a877bdc2_0_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211a877bdc2_0_1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210" name="Google Shape;210;g211a877bdc2_0_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211a877bdc2_0_3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dirty="0"/>
          </a:p>
        </p:txBody>
      </p:sp>
      <p:sp>
        <p:nvSpPr>
          <p:cNvPr id="222" name="Google Shape;222;g211a877bdc2_0_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p1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191" name="Google Shape;191;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29436843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a:extLst>
            <a:ext uri="{FF2B5EF4-FFF2-40B4-BE49-F238E27FC236}">
              <a16:creationId xmlns:a16="http://schemas.microsoft.com/office/drawing/2014/main" id="{55411389-BC91-6683-1047-61BF135D13DC}"/>
            </a:ext>
          </a:extLst>
        </p:cNvPr>
        <p:cNvGrpSpPr/>
        <p:nvPr/>
      </p:nvGrpSpPr>
      <p:grpSpPr>
        <a:xfrm>
          <a:off x="0" y="0"/>
          <a:ext cx="0" cy="0"/>
          <a:chOff x="0" y="0"/>
          <a:chExt cx="0" cy="0"/>
        </a:xfrm>
      </p:grpSpPr>
      <p:sp>
        <p:nvSpPr>
          <p:cNvPr id="190" name="Google Shape;190;p13:notes">
            <a:extLst>
              <a:ext uri="{FF2B5EF4-FFF2-40B4-BE49-F238E27FC236}">
                <a16:creationId xmlns:a16="http://schemas.microsoft.com/office/drawing/2014/main" id="{DBAA0A95-697B-96CD-6050-18306BC0423D}"/>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191" name="Google Shape;191;p13:notes">
            <a:extLst>
              <a:ext uri="{FF2B5EF4-FFF2-40B4-BE49-F238E27FC236}">
                <a16:creationId xmlns:a16="http://schemas.microsoft.com/office/drawing/2014/main" id="{6BA52438-1C97-A193-FCDA-CCD00433C867}"/>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6421211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211a877bdc2_0_3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dirty="0"/>
          </a:p>
        </p:txBody>
      </p:sp>
      <p:sp>
        <p:nvSpPr>
          <p:cNvPr id="222" name="Google Shape;222;g211a877bdc2_0_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06767072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Calibri"/>
              <a:buNone/>
            </a:pPr>
            <a:endParaRPr/>
          </a:p>
        </p:txBody>
      </p:sp>
      <p:sp>
        <p:nvSpPr>
          <p:cNvPr id="202" name="Google Shape;202;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118" name="Google Shape;118;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6572488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118" name="Google Shape;118;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781588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109" name="Google Shape;109;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118" name="Google Shape;118;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1f53840a8fa_5_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126" name="Google Shape;126;g1f53840a8fa_5_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134" name="Google Shape;134;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142" name="Google Shape;142;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Imagen con título" type="picTx">
  <p:cSld name="PICTURE_WITH_CAPTION_TEXT">
    <p:spTree>
      <p:nvGrpSpPr>
        <p:cNvPr id="1" name="Shape 15"/>
        <p:cNvGrpSpPr/>
        <p:nvPr/>
      </p:nvGrpSpPr>
      <p:grpSpPr>
        <a:xfrm>
          <a:off x="0" y="0"/>
          <a:ext cx="0" cy="0"/>
          <a:chOff x="0" y="0"/>
          <a:chExt cx="0" cy="0"/>
        </a:xfrm>
      </p:grpSpPr>
      <p:sp>
        <p:nvSpPr>
          <p:cNvPr id="16" name="Google Shape;16;p16"/>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16"/>
          <p:cNvSpPr>
            <a:spLocks noGrp="1"/>
          </p:cNvSpPr>
          <p:nvPr>
            <p:ph type="pic" idx="2"/>
          </p:nvPr>
        </p:nvSpPr>
        <p:spPr>
          <a:xfrm>
            <a:off x="5183188" y="987425"/>
            <a:ext cx="6172200" cy="4873625"/>
          </a:xfrm>
          <a:prstGeom prst="rect">
            <a:avLst/>
          </a:prstGeom>
          <a:noFill/>
          <a:ln>
            <a:noFill/>
          </a:ln>
        </p:spPr>
      </p:sp>
      <p:sp>
        <p:nvSpPr>
          <p:cNvPr id="18" name="Google Shape;18;p16"/>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9" name="Google Shape;19;p1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 name="Google Shape;20;p1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1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olo el título" type="titleOnly">
  <p:cSld name="TITLE_ONLY">
    <p:spTree>
      <p:nvGrpSpPr>
        <p:cNvPr id="1" name="Shape 68"/>
        <p:cNvGrpSpPr/>
        <p:nvPr/>
      </p:nvGrpSpPr>
      <p:grpSpPr>
        <a:xfrm>
          <a:off x="0" y="0"/>
          <a:ext cx="0" cy="0"/>
          <a:chOff x="0" y="0"/>
          <a:chExt cx="0" cy="0"/>
        </a:xfrm>
      </p:grpSpPr>
      <p:sp>
        <p:nvSpPr>
          <p:cNvPr id="69" name="Google Shape;69;p2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2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 name="Google Shape;71;p2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2" name="Google Shape;72;p2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ontenido con título" type="objTx">
  <p:cSld name="OBJECT_WITH_CAPTION_TEXT">
    <p:spTree>
      <p:nvGrpSpPr>
        <p:cNvPr id="1" name="Shape 73"/>
        <p:cNvGrpSpPr/>
        <p:nvPr/>
      </p:nvGrpSpPr>
      <p:grpSpPr>
        <a:xfrm>
          <a:off x="0" y="0"/>
          <a:ext cx="0" cy="0"/>
          <a:chOff x="0" y="0"/>
          <a:chExt cx="0" cy="0"/>
        </a:xfrm>
      </p:grpSpPr>
      <p:sp>
        <p:nvSpPr>
          <p:cNvPr id="74" name="Google Shape;74;p26"/>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5" name="Google Shape;75;p26"/>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76" name="Google Shape;76;p26"/>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77" name="Google Shape;77;p2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8" name="Google Shape;78;p2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9" name="Google Shape;79;p2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ítulo y texto vertical" type="vertTx">
  <p:cSld name="VERTICAL_TEXT">
    <p:spTree>
      <p:nvGrpSpPr>
        <p:cNvPr id="1" name="Shape 80"/>
        <p:cNvGrpSpPr/>
        <p:nvPr/>
      </p:nvGrpSpPr>
      <p:grpSpPr>
        <a:xfrm>
          <a:off x="0" y="0"/>
          <a:ext cx="0" cy="0"/>
          <a:chOff x="0" y="0"/>
          <a:chExt cx="0" cy="0"/>
        </a:xfrm>
      </p:grpSpPr>
      <p:sp>
        <p:nvSpPr>
          <p:cNvPr id="81" name="Google Shape;81;p2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2" name="Google Shape;82;p27"/>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3" name="Google Shape;83;p2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4" name="Google Shape;84;p2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5" name="Google Shape;85;p2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ítulo vertical y texto" type="vertTitleAndTx">
  <p:cSld name="VERTICAL_TITLE_AND_VERTICAL_TEXT">
    <p:spTree>
      <p:nvGrpSpPr>
        <p:cNvPr id="1" name="Shape 86"/>
        <p:cNvGrpSpPr/>
        <p:nvPr/>
      </p:nvGrpSpPr>
      <p:grpSpPr>
        <a:xfrm>
          <a:off x="0" y="0"/>
          <a:ext cx="0" cy="0"/>
          <a:chOff x="0" y="0"/>
          <a:chExt cx="0" cy="0"/>
        </a:xfrm>
      </p:grpSpPr>
      <p:sp>
        <p:nvSpPr>
          <p:cNvPr id="87" name="Google Shape;87;p28"/>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8" name="Google Shape;88;p28"/>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9" name="Google Shape;89;p2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0" name="Google Shape;90;p2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1" name="Google Shape;91;p2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Diseño personalizado">
  <p:cSld name="Diseño personalizado">
    <p:bg>
      <p:bgPr>
        <a:blipFill>
          <a:blip r:embed="rId2">
            <a:alphaModFix/>
          </a:blip>
          <a:stretch>
            <a:fillRect/>
          </a:stretch>
        </a:blipFill>
        <a:effectLst/>
      </p:bgPr>
    </p:bg>
    <p:spTree>
      <p:nvGrpSpPr>
        <p:cNvPr id="1" name="Shape 22"/>
        <p:cNvGrpSpPr/>
        <p:nvPr/>
      </p:nvGrpSpPr>
      <p:grpSpPr>
        <a:xfrm>
          <a:off x="0" y="0"/>
          <a:ext cx="0" cy="0"/>
          <a:chOff x="0" y="0"/>
          <a:chExt cx="0" cy="0"/>
        </a:xfrm>
      </p:grpSpPr>
      <p:sp>
        <p:nvSpPr>
          <p:cNvPr id="23" name="Google Shape;23;p1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1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rgbClr val="888888"/>
              </a:buClr>
              <a:buSzPts val="1400"/>
              <a:buFont typeface="Calibri"/>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a:endParaRPr/>
          </a:p>
        </p:txBody>
      </p:sp>
      <p:sp>
        <p:nvSpPr>
          <p:cNvPr id="25" name="Google Shape;25;p1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rgbClr val="888888"/>
              </a:buClr>
              <a:buSzPts val="1400"/>
              <a:buFont typeface="Calibri"/>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a:endParaRPr/>
          </a:p>
        </p:txBody>
      </p:sp>
      <p:sp>
        <p:nvSpPr>
          <p:cNvPr id="26" name="Google Shape;26;p1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2_Encabezado de sección">
  <p:cSld name="2_Encabezado de sección">
    <p:spTree>
      <p:nvGrpSpPr>
        <p:cNvPr id="1" name="Shape 27"/>
        <p:cNvGrpSpPr/>
        <p:nvPr/>
      </p:nvGrpSpPr>
      <p:grpSpPr>
        <a:xfrm>
          <a:off x="0" y="0"/>
          <a:ext cx="0" cy="0"/>
          <a:chOff x="0" y="0"/>
          <a:chExt cx="0" cy="0"/>
        </a:xfrm>
      </p:grpSpPr>
      <p:pic>
        <p:nvPicPr>
          <p:cNvPr id="28" name="Google Shape;28;p18" descr="Patrón de fondo&#10;&#10;Descripción generada automáticamente"/>
          <p:cNvPicPr preferRelativeResize="0"/>
          <p:nvPr/>
        </p:nvPicPr>
        <p:blipFill rotWithShape="1">
          <a:blip r:embed="rId2">
            <a:alphaModFix/>
          </a:blip>
          <a:srcRect/>
          <a:stretch/>
        </p:blipFill>
        <p:spPr>
          <a:xfrm>
            <a:off x="0" y="0"/>
            <a:ext cx="12192000" cy="6858000"/>
          </a:xfrm>
          <a:prstGeom prst="rect">
            <a:avLst/>
          </a:prstGeom>
          <a:noFill/>
          <a:ln>
            <a:noFill/>
          </a:ln>
        </p:spPr>
      </p:pic>
      <p:pic>
        <p:nvPicPr>
          <p:cNvPr id="29" name="Google Shape;29;p18"/>
          <p:cNvPicPr preferRelativeResize="0"/>
          <p:nvPr/>
        </p:nvPicPr>
        <p:blipFill rotWithShape="1">
          <a:blip r:embed="rId3">
            <a:alphaModFix/>
          </a:blip>
          <a:srcRect/>
          <a:stretch/>
        </p:blipFill>
        <p:spPr>
          <a:xfrm>
            <a:off x="11054859" y="303050"/>
            <a:ext cx="855785" cy="833982"/>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En blanco" type="blank">
  <p:cSld name="BLANK">
    <p:spTree>
      <p:nvGrpSpPr>
        <p:cNvPr id="1" name="Shape 30"/>
        <p:cNvGrpSpPr/>
        <p:nvPr/>
      </p:nvGrpSpPr>
      <p:grpSpPr>
        <a:xfrm>
          <a:off x="0" y="0"/>
          <a:ext cx="0" cy="0"/>
          <a:chOff x="0" y="0"/>
          <a:chExt cx="0" cy="0"/>
        </a:xfrm>
      </p:grpSpPr>
      <p:sp>
        <p:nvSpPr>
          <p:cNvPr id="31" name="Google Shape;31;p1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 name="Google Shape;32;p1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3" name="Google Shape;33;p1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Diapositiva de título" type="title">
  <p:cSld name="TITLE">
    <p:spTree>
      <p:nvGrpSpPr>
        <p:cNvPr id="1" name="Shape 34"/>
        <p:cNvGrpSpPr/>
        <p:nvPr/>
      </p:nvGrpSpPr>
      <p:grpSpPr>
        <a:xfrm>
          <a:off x="0" y="0"/>
          <a:ext cx="0" cy="0"/>
          <a:chOff x="0" y="0"/>
          <a:chExt cx="0" cy="0"/>
        </a:xfrm>
      </p:grpSpPr>
      <p:sp>
        <p:nvSpPr>
          <p:cNvPr id="35" name="Google Shape;35;p20"/>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6" name="Google Shape;36;p20"/>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37" name="Google Shape;37;p2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2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 name="Google Shape;39;p2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ítulo y objetos" type="obj">
  <p:cSld name="OBJECT">
    <p:spTree>
      <p:nvGrpSpPr>
        <p:cNvPr id="1" name="Shape 40"/>
        <p:cNvGrpSpPr/>
        <p:nvPr/>
      </p:nvGrpSpPr>
      <p:grpSpPr>
        <a:xfrm>
          <a:off x="0" y="0"/>
          <a:ext cx="0" cy="0"/>
          <a:chOff x="0" y="0"/>
          <a:chExt cx="0" cy="0"/>
        </a:xfrm>
      </p:grpSpPr>
      <p:sp>
        <p:nvSpPr>
          <p:cNvPr id="41" name="Google Shape;41;p2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2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3" name="Google Shape;43;p2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4" name="Google Shape;44;p2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5" name="Google Shape;45;p2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Encabezado de sección" type="secHead">
  <p:cSld name="SECTION_HEADER">
    <p:spTree>
      <p:nvGrpSpPr>
        <p:cNvPr id="1" name="Shape 46"/>
        <p:cNvGrpSpPr/>
        <p:nvPr/>
      </p:nvGrpSpPr>
      <p:grpSpPr>
        <a:xfrm>
          <a:off x="0" y="0"/>
          <a:ext cx="0" cy="0"/>
          <a:chOff x="0" y="0"/>
          <a:chExt cx="0" cy="0"/>
        </a:xfrm>
      </p:grpSpPr>
      <p:sp>
        <p:nvSpPr>
          <p:cNvPr id="47" name="Google Shape;47;p22"/>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8" name="Google Shape;48;p22"/>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49" name="Google Shape;49;p2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2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2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Dos objetos" type="twoObj">
  <p:cSld name="TWO_OBJECTS">
    <p:spTree>
      <p:nvGrpSpPr>
        <p:cNvPr id="1" name="Shape 52"/>
        <p:cNvGrpSpPr/>
        <p:nvPr/>
      </p:nvGrpSpPr>
      <p:grpSpPr>
        <a:xfrm>
          <a:off x="0" y="0"/>
          <a:ext cx="0" cy="0"/>
          <a:chOff x="0" y="0"/>
          <a:chExt cx="0" cy="0"/>
        </a:xfrm>
      </p:grpSpPr>
      <p:sp>
        <p:nvSpPr>
          <p:cNvPr id="53" name="Google Shape;53;p2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4" name="Google Shape;54;p23"/>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5" name="Google Shape;55;p23"/>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6" name="Google Shape;56;p2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 name="Google Shape;57;p2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8" name="Google Shape;58;p2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mparación" type="twoTxTwoObj">
  <p:cSld name="TWO_OBJECTS_WITH_TEXT">
    <p:spTree>
      <p:nvGrpSpPr>
        <p:cNvPr id="1" name="Shape 59"/>
        <p:cNvGrpSpPr/>
        <p:nvPr/>
      </p:nvGrpSpPr>
      <p:grpSpPr>
        <a:xfrm>
          <a:off x="0" y="0"/>
          <a:ext cx="0" cy="0"/>
          <a:chOff x="0" y="0"/>
          <a:chExt cx="0" cy="0"/>
        </a:xfrm>
      </p:grpSpPr>
      <p:sp>
        <p:nvSpPr>
          <p:cNvPr id="60" name="Google Shape;60;p24"/>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1" name="Google Shape;61;p24"/>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62" name="Google Shape;62;p24"/>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3" name="Google Shape;63;p24"/>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64" name="Google Shape;64;p24"/>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5" name="Google Shape;65;p2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2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2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1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MX"/>
              <a:t>‹Nº›</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5.jpeg"/></Relationships>
</file>

<file path=ppt/slides/_rels/slide1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hyperlink" Target="Informe_Encuesta.docx"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Requerimientos_IEEE.docx"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20.png"/><Relationship Id="rId5" Type="http://schemas.openxmlformats.org/officeDocument/2006/relationships/hyperlink" Target="Informe_Ficha-T&#233;cnica.docx" TargetMode="External"/><Relationship Id="rId4" Type="http://schemas.openxmlformats.org/officeDocument/2006/relationships/hyperlink" Target="Ficha_tecnica.xlsx" TargetMode="External"/></Relationships>
</file>

<file path=ppt/slides/_rels/slide16.xml.rels><?xml version="1.0" encoding="UTF-8" standalone="yes"?>
<Relationships xmlns="http://schemas.openxmlformats.org/package/2006/relationships"><Relationship Id="rId3" Type="http://schemas.openxmlformats.org/officeDocument/2006/relationships/hyperlink" Target="Documentaci&#243;n_Casos_Uso.docx" TargetMode="External"/><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hyperlink" Target="Modelo_Relacional.mwb"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hyperlink" Target="Normalizaci&#243;n%20finallllllll.xlsx"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Diccionario_Datos.pdf" TargetMode="External"/><Relationship Id="rId2" Type="http://schemas.openxmlformats.org/officeDocument/2006/relationships/notesSlide" Target="../notesSlides/notesSlide20.xml"/><Relationship Id="rId1" Type="http://schemas.openxmlformats.org/officeDocument/2006/relationships/slideLayout" Target="../slideLayouts/slideLayout3.xml"/><Relationship Id="rId5" Type="http://schemas.openxmlformats.org/officeDocument/2006/relationships/image" Target="../media/image26.png"/><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hyperlink" Target="Diagrama_Clases.mdj"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hyperlink" Target="Documento_Historias_Usuario.docx" TargetMode="External"/><Relationship Id="rId7" Type="http://schemas.openxmlformats.org/officeDocument/2006/relationships/hyperlink" Target="../Historias_Usuario_Movil.docx"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5.xml"/><Relationship Id="rId1" Type="http://schemas.openxmlformats.org/officeDocument/2006/relationships/slideLayout" Target="../slideLayouts/slideLayout3.xml"/><Relationship Id="rId5" Type="http://schemas.openxmlformats.org/officeDocument/2006/relationships/hyperlink" Target="https://trello.com/invite/b/68094cb33e71c60d9e1d9ced/ATTIfaadb7d560613650cdeb8d3d30b5b1f6B09FE77B/psmovil" TargetMode="External"/><Relationship Id="rId4" Type="http://schemas.openxmlformats.org/officeDocument/2006/relationships/hyperlink" Target="https://github.com/dagg113/BioHub-Softwre/tree/main/BioHub%20Software"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pic>
        <p:nvPicPr>
          <p:cNvPr id="96" name="Google Shape;96;p1" descr="Window"/>
          <p:cNvPicPr preferRelativeResize="0">
            <a:picLocks noGrp="1"/>
          </p:cNvPicPr>
          <p:nvPr>
            <p:ph type="pic" idx="2"/>
          </p:nvPr>
        </p:nvPicPr>
        <p:blipFill rotWithShape="1">
          <a:blip r:embed="rId3">
            <a:alphaModFix/>
          </a:blip>
          <a:srcRect/>
          <a:stretch/>
        </p:blipFill>
        <p:spPr>
          <a:xfrm>
            <a:off x="300470" y="170666"/>
            <a:ext cx="11891530" cy="1480366"/>
          </a:xfrm>
          <a:prstGeom prst="rect">
            <a:avLst/>
          </a:prstGeom>
          <a:noFill/>
          <a:ln>
            <a:noFill/>
          </a:ln>
        </p:spPr>
      </p:pic>
      <p:sp>
        <p:nvSpPr>
          <p:cNvPr id="97" name="Google Shape;97;p1"/>
          <p:cNvSpPr txBox="1"/>
          <p:nvPr/>
        </p:nvSpPr>
        <p:spPr>
          <a:xfrm>
            <a:off x="8067388" y="6416975"/>
            <a:ext cx="4054821"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s-MX" sz="2000" b="0" i="0" u="none" strike="noStrike" cap="none" dirty="0">
                <a:solidFill>
                  <a:schemeClr val="accent6"/>
                </a:solidFill>
                <a:latin typeface="Calibri"/>
                <a:ea typeface="Calibri"/>
                <a:cs typeface="Calibri"/>
                <a:sym typeface="Calibri"/>
              </a:rPr>
              <a:t>Análisis y Desarrollo de Software</a:t>
            </a:r>
            <a:endParaRPr sz="1400" b="0" i="0" u="none" strike="noStrike" cap="none" dirty="0">
              <a:solidFill>
                <a:srgbClr val="000000"/>
              </a:solidFill>
              <a:latin typeface="Arial"/>
              <a:ea typeface="Arial"/>
              <a:cs typeface="Arial"/>
              <a:sym typeface="Arial"/>
            </a:endParaRPr>
          </a:p>
        </p:txBody>
      </p:sp>
      <p:sp>
        <p:nvSpPr>
          <p:cNvPr id="99" name="Google Shape;99;p1"/>
          <p:cNvSpPr txBox="1"/>
          <p:nvPr/>
        </p:nvSpPr>
        <p:spPr>
          <a:xfrm>
            <a:off x="727690" y="1689118"/>
            <a:ext cx="6249900" cy="70784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s-ES" sz="4000" b="1" i="0" u="none" strike="noStrike" dirty="0">
                <a:solidFill>
                  <a:srgbClr val="000000"/>
                </a:solidFill>
                <a:effectLst/>
                <a:latin typeface="Calibri" panose="020F0502020204030204" pitchFamily="34" charset="0"/>
              </a:rPr>
              <a:t>BioHub Software</a:t>
            </a:r>
            <a:endParaRPr sz="4000" b="0" i="0" u="none" strike="noStrike" cap="none" dirty="0">
              <a:solidFill>
                <a:srgbClr val="000000"/>
              </a:solidFill>
              <a:latin typeface="Arial"/>
              <a:ea typeface="Arial"/>
              <a:cs typeface="Arial"/>
              <a:sym typeface="Arial"/>
            </a:endParaRPr>
          </a:p>
        </p:txBody>
      </p:sp>
      <p:pic>
        <p:nvPicPr>
          <p:cNvPr id="1028" name="Picture 4" descr="Logotipo, nombre de la empresa&#10;&#10;Descripción generada automáticamente">
            <a:extLst>
              <a:ext uri="{FF2B5EF4-FFF2-40B4-BE49-F238E27FC236}">
                <a16:creationId xmlns:a16="http://schemas.microsoft.com/office/drawing/2014/main" id="{ABC36FA9-7A03-CE1E-408E-097EBF74BD5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85318" y="2591078"/>
            <a:ext cx="5721833" cy="369461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pic>
        <p:nvPicPr>
          <p:cNvPr id="4" name="Picture 2" descr="Ilustraciones de vectores de dibujos animados aislados de definición de  alcance | Vector Premium">
            <a:extLst>
              <a:ext uri="{FF2B5EF4-FFF2-40B4-BE49-F238E27FC236}">
                <a16:creationId xmlns:a16="http://schemas.microsoft.com/office/drawing/2014/main" id="{EC096A83-8EFB-F834-5C3E-4E42C36661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51778" y="926532"/>
            <a:ext cx="5547843" cy="5547843"/>
          </a:xfrm>
          <a:prstGeom prst="rect">
            <a:avLst/>
          </a:prstGeom>
          <a:noFill/>
          <a:extLst>
            <a:ext uri="{909E8E84-426E-40DD-AFC4-6F175D3DCCD1}">
              <a14:hiddenFill xmlns:a14="http://schemas.microsoft.com/office/drawing/2010/main">
                <a:solidFill>
                  <a:srgbClr val="FFFFFF"/>
                </a:solidFill>
              </a14:hiddenFill>
            </a:ext>
          </a:extLst>
        </p:spPr>
      </p:pic>
      <p:sp>
        <p:nvSpPr>
          <p:cNvPr id="152" name="Google Shape;152;p8"/>
          <p:cNvSpPr txBox="1"/>
          <p:nvPr/>
        </p:nvSpPr>
        <p:spPr>
          <a:xfrm>
            <a:off x="492381" y="390017"/>
            <a:ext cx="5547843" cy="107303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38AA00"/>
              </a:buClr>
              <a:buSzPts val="2600"/>
              <a:buFont typeface="Work Sans Light"/>
              <a:buNone/>
            </a:pPr>
            <a:r>
              <a:rPr lang="es-MX" sz="2600" b="0" i="0" u="none" strike="noStrike" cap="none">
                <a:solidFill>
                  <a:srgbClr val="38AA00"/>
                </a:solidFill>
                <a:latin typeface="Work Sans Light"/>
                <a:ea typeface="Work Sans Light"/>
                <a:cs typeface="Work Sans Light"/>
                <a:sym typeface="Work Sans Light"/>
              </a:rPr>
              <a:t>Alcance </a:t>
            </a:r>
            <a:endParaRPr sz="1800" b="0" i="0" u="none" strike="noStrike" cap="none">
              <a:solidFill>
                <a:schemeClr val="dk1"/>
              </a:solidFill>
              <a:latin typeface="Calibri"/>
              <a:ea typeface="Calibri"/>
              <a:cs typeface="Calibri"/>
              <a:sym typeface="Calibri"/>
            </a:endParaRPr>
          </a:p>
        </p:txBody>
      </p:sp>
      <p:cxnSp>
        <p:nvCxnSpPr>
          <p:cNvPr id="153" name="Google Shape;153;p8"/>
          <p:cNvCxnSpPr>
            <a:cxnSpLocks/>
            <a:stCxn id="152" idx="1"/>
          </p:cNvCxnSpPr>
          <p:nvPr/>
        </p:nvCxnSpPr>
        <p:spPr>
          <a:xfrm>
            <a:off x="492381" y="926532"/>
            <a:ext cx="5043340" cy="0"/>
          </a:xfrm>
          <a:prstGeom prst="straightConnector1">
            <a:avLst/>
          </a:prstGeom>
          <a:noFill/>
          <a:ln w="50800" cap="flat" cmpd="sng">
            <a:solidFill>
              <a:schemeClr val="accent6"/>
            </a:solidFill>
            <a:prstDash val="solid"/>
            <a:miter lim="800000"/>
            <a:headEnd type="none" w="sm" len="sm"/>
            <a:tailEnd type="none" w="sm" len="sm"/>
          </a:ln>
        </p:spPr>
      </p:cxnSp>
      <p:sp>
        <p:nvSpPr>
          <p:cNvPr id="2" name="Google Shape;130;g1f53840a8fa_5_9">
            <a:extLst>
              <a:ext uri="{FF2B5EF4-FFF2-40B4-BE49-F238E27FC236}">
                <a16:creationId xmlns:a16="http://schemas.microsoft.com/office/drawing/2014/main" id="{DA4D0AD5-2274-DA30-9E38-35C34C8EF508}"/>
              </a:ext>
            </a:extLst>
          </p:cNvPr>
          <p:cNvSpPr txBox="1"/>
          <p:nvPr/>
        </p:nvSpPr>
        <p:spPr>
          <a:xfrm>
            <a:off x="492381" y="1143489"/>
            <a:ext cx="5417646" cy="5570715"/>
          </a:xfrm>
          <a:prstGeom prst="rect">
            <a:avLst/>
          </a:prstGeom>
          <a:noFill/>
          <a:ln>
            <a:noFill/>
          </a:ln>
        </p:spPr>
        <p:txBody>
          <a:bodyPr spcFirstLastPara="1" wrap="square" lIns="91425" tIns="45700" rIns="91425" bIns="45700" anchor="t" anchorCtr="0">
            <a:spAutoFit/>
          </a:bodyPr>
          <a:lstStyle/>
          <a:p>
            <a:pPr marL="457200" indent="-457200" algn="l" rtl="0" fontAlgn="base">
              <a:buAutoNum type="arabicPeriod"/>
            </a:pPr>
            <a:r>
              <a:rPr lang="es-ES" sz="2400" b="1" dirty="0">
                <a:latin typeface="Calibri" panose="020F0502020204030204" pitchFamily="34" charset="0"/>
                <a:cs typeface="Calibri" panose="020F0502020204030204" pitchFamily="34" charset="0"/>
              </a:rPr>
              <a:t>Cobertura global: </a:t>
            </a:r>
            <a:r>
              <a:rPr lang="es-ES" sz="2400" dirty="0">
                <a:latin typeface="Calibri" panose="020F0502020204030204" pitchFamily="34" charset="0"/>
                <a:cs typeface="Calibri" panose="020F0502020204030204" pitchFamily="34" charset="0"/>
              </a:rPr>
              <a:t>Tiene como objetivo operar a nivel internacional, permitiendo a compradores y vendedores de diferentes países acceder a su plataforma para comprar o vender videojuegos y productos relacionados.</a:t>
            </a:r>
          </a:p>
          <a:p>
            <a:pPr marL="457200" indent="-457200" algn="l" rtl="0" fontAlgn="base">
              <a:buAutoNum type="arabicPeriod"/>
            </a:pPr>
            <a:r>
              <a:rPr lang="es-ES" sz="2400" b="1" dirty="0">
                <a:latin typeface="Calibri" panose="020F0502020204030204" pitchFamily="34" charset="0"/>
                <a:cs typeface="Calibri" panose="020F0502020204030204" pitchFamily="34" charset="0"/>
              </a:rPr>
              <a:t>Adaptación: </a:t>
            </a:r>
            <a:r>
              <a:rPr lang="es-ES" sz="2400" dirty="0">
                <a:latin typeface="Calibri" panose="020F0502020204030204" pitchFamily="34" charset="0"/>
                <a:cs typeface="Calibri" panose="020F0502020204030204" pitchFamily="34" charset="0"/>
              </a:rPr>
              <a:t>La plataforma no solo cubre el presente, sino que está diseñada para escalar y adaptarse a las nuevas demandas del mercado de videojuegos, que está en constante evolución, integrando nuevos productos y tecnologías emergentes.</a:t>
            </a:r>
          </a:p>
          <a:p>
            <a:pPr marL="457200" indent="-457200" algn="l" rtl="0" fontAlgn="base">
              <a:buAutoNum type="arabicPeriod"/>
            </a:pPr>
            <a:endParaRPr lang="es-MX" sz="2000" dirty="0">
              <a:latin typeface="Calibri" panose="020F0502020204030204" pitchFamily="34" charset="0"/>
              <a:cs typeface="Calibri" panose="020F0502020204030204" pitchFamily="34"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pic>
        <p:nvPicPr>
          <p:cNvPr id="2" name="Imagen 1">
            <a:extLst>
              <a:ext uri="{FF2B5EF4-FFF2-40B4-BE49-F238E27FC236}">
                <a16:creationId xmlns:a16="http://schemas.microsoft.com/office/drawing/2014/main" id="{BFF72EA3-71C7-76E6-9086-8CFF885132F3}"/>
              </a:ext>
            </a:extLst>
          </p:cNvPr>
          <p:cNvPicPr>
            <a:picLocks noChangeAspect="1"/>
          </p:cNvPicPr>
          <p:nvPr/>
        </p:nvPicPr>
        <p:blipFill>
          <a:blip r:embed="rId3"/>
          <a:stretch>
            <a:fillRect/>
          </a:stretch>
        </p:blipFill>
        <p:spPr>
          <a:xfrm>
            <a:off x="261382" y="1643953"/>
            <a:ext cx="6122432" cy="4548092"/>
          </a:xfrm>
          <a:prstGeom prst="rect">
            <a:avLst/>
          </a:prstGeom>
        </p:spPr>
      </p:pic>
      <p:sp>
        <p:nvSpPr>
          <p:cNvPr id="152" name="Google Shape;152;p8"/>
          <p:cNvSpPr txBox="1"/>
          <p:nvPr/>
        </p:nvSpPr>
        <p:spPr>
          <a:xfrm>
            <a:off x="548157" y="248788"/>
            <a:ext cx="5547843" cy="107303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38AA00"/>
              </a:buClr>
              <a:buSzPts val="2600"/>
              <a:buFont typeface="Work Sans Light"/>
              <a:buNone/>
            </a:pPr>
            <a:r>
              <a:rPr lang="es-MX" sz="2600" dirty="0">
                <a:solidFill>
                  <a:srgbClr val="38AA00"/>
                </a:solidFill>
                <a:latin typeface="Work Sans Light"/>
                <a:ea typeface="Calibri"/>
                <a:cs typeface="Calibri"/>
                <a:sym typeface="Work Sans Light"/>
              </a:rPr>
              <a:t>Justificación</a:t>
            </a:r>
            <a:endParaRPr sz="1800" b="0" i="0" u="none" strike="noStrike" cap="none" dirty="0">
              <a:solidFill>
                <a:schemeClr val="dk1"/>
              </a:solidFill>
              <a:latin typeface="Calibri"/>
              <a:ea typeface="Calibri"/>
              <a:cs typeface="Calibri"/>
              <a:sym typeface="Calibri"/>
            </a:endParaRPr>
          </a:p>
        </p:txBody>
      </p:sp>
      <p:cxnSp>
        <p:nvCxnSpPr>
          <p:cNvPr id="153" name="Google Shape;153;p8"/>
          <p:cNvCxnSpPr>
            <a:cxnSpLocks/>
            <a:stCxn id="152" idx="1"/>
          </p:cNvCxnSpPr>
          <p:nvPr/>
        </p:nvCxnSpPr>
        <p:spPr>
          <a:xfrm>
            <a:off x="548157" y="785303"/>
            <a:ext cx="5001743" cy="0"/>
          </a:xfrm>
          <a:prstGeom prst="straightConnector1">
            <a:avLst/>
          </a:prstGeom>
          <a:noFill/>
          <a:ln w="50800" cap="flat" cmpd="sng">
            <a:solidFill>
              <a:schemeClr val="accent6"/>
            </a:solidFill>
            <a:prstDash val="solid"/>
            <a:miter lim="800000"/>
            <a:headEnd type="none" w="sm" len="sm"/>
            <a:tailEnd type="none" w="sm" len="sm"/>
          </a:ln>
        </p:spPr>
      </p:cxnSp>
      <p:sp>
        <p:nvSpPr>
          <p:cNvPr id="154" name="Google Shape;154;p8"/>
          <p:cNvSpPr txBox="1"/>
          <p:nvPr/>
        </p:nvSpPr>
        <p:spPr>
          <a:xfrm>
            <a:off x="5715000" y="1198275"/>
            <a:ext cx="6215618" cy="5262939"/>
          </a:xfrm>
          <a:prstGeom prst="rect">
            <a:avLst/>
          </a:prstGeom>
          <a:noFill/>
          <a:ln>
            <a:noFill/>
          </a:ln>
        </p:spPr>
        <p:txBody>
          <a:bodyPr spcFirstLastPara="1" wrap="square" lIns="91425" tIns="45700" rIns="91425" bIns="45700" anchor="t" anchorCtr="0">
            <a:spAutoFit/>
          </a:bodyPr>
          <a:lstStyle/>
          <a:p>
            <a:pPr marL="457200" lvl="0" indent="0" algn="r" rtl="0">
              <a:spcBef>
                <a:spcPts val="1200"/>
              </a:spcBef>
              <a:spcAft>
                <a:spcPts val="0"/>
              </a:spcAft>
              <a:buClr>
                <a:schemeClr val="dk1"/>
              </a:buClr>
              <a:buSzPts val="1100"/>
              <a:buFont typeface="Arial"/>
              <a:buNone/>
            </a:pPr>
            <a:r>
              <a:rPr lang="es-ES" sz="1800" b="0" i="0" u="none" strike="noStrike" dirty="0">
                <a:solidFill>
                  <a:srgbClr val="000000"/>
                </a:solidFill>
                <a:effectLst/>
                <a:latin typeface="Calibri" panose="020F0502020204030204" pitchFamily="34" charset="0"/>
              </a:rPr>
              <a:t>La justificación para el desarrollo y avance de QuantumLeap se basa en varios factores clave. El crecimiento constante del mercado de videojuegos genera una alta demanda de productos digitales y físicos. QuantumLeap ofrece una plataforma segura mediante sistemas de verificación que aumentan la confianza del usuario.</a:t>
            </a:r>
          </a:p>
          <a:p>
            <a:pPr marL="457200" lvl="0" indent="0" algn="r" rtl="0">
              <a:spcBef>
                <a:spcPts val="1200"/>
              </a:spcBef>
              <a:spcAft>
                <a:spcPts val="0"/>
              </a:spcAft>
              <a:buClr>
                <a:schemeClr val="dk1"/>
              </a:buClr>
              <a:buSzPts val="1100"/>
              <a:buFont typeface="Arial"/>
              <a:buNone/>
            </a:pPr>
            <a:r>
              <a:rPr lang="es-ES" sz="1800" b="0" i="0" u="none" strike="noStrike" dirty="0">
                <a:solidFill>
                  <a:srgbClr val="000000"/>
                </a:solidFill>
                <a:effectLst/>
                <a:latin typeface="Calibri" panose="020F0502020204030204" pitchFamily="34" charset="0"/>
              </a:rPr>
              <a:t>Además, la búsqueda de precios competitivos y la eliminación de barreras para vendedores individuales facilitan el acceso a un mercado global. Al diversificar su oferta, que incluye productos nuevos y usados, QuantumLeap se adapta a las preferencias cambiantes de los consumidores.</a:t>
            </a:r>
          </a:p>
          <a:p>
            <a:pPr marL="457200" lvl="0" indent="0" algn="r" rtl="0">
              <a:spcBef>
                <a:spcPts val="1200"/>
              </a:spcBef>
              <a:spcAft>
                <a:spcPts val="0"/>
              </a:spcAft>
              <a:buClr>
                <a:schemeClr val="dk1"/>
              </a:buClr>
              <a:buSzPts val="1100"/>
              <a:buFont typeface="Arial"/>
              <a:buNone/>
            </a:pPr>
            <a:r>
              <a:rPr lang="es-ES" sz="1800" b="0" i="0" u="none" strike="noStrike" dirty="0">
                <a:solidFill>
                  <a:srgbClr val="000000"/>
                </a:solidFill>
                <a:effectLst/>
                <a:latin typeface="Calibri" panose="020F0502020204030204" pitchFamily="34" charset="0"/>
              </a:rPr>
              <a:t>Finalmente, la implementación de tecnologías innovadoras y un sólido servicio al cliente garantizan una experiencia satisfactoria, asegurando que QuantumLeap permanezca relevante en un entorno digital en constante cambio.</a:t>
            </a:r>
            <a:endParaRPr lang="es-ES" sz="18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0634420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9"/>
          <p:cNvSpPr txBox="1">
            <a:spLocks noGrp="1"/>
          </p:cNvSpPr>
          <p:nvPr>
            <p:ph type="title"/>
          </p:nvPr>
        </p:nvSpPr>
        <p:spPr>
          <a:xfrm>
            <a:off x="456217" y="330750"/>
            <a:ext cx="10260000" cy="836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000"/>
              <a:buFont typeface="Work Sans Medium"/>
              <a:buNone/>
            </a:pPr>
            <a:r>
              <a:rPr lang="es-MX" sz="4000">
                <a:solidFill>
                  <a:schemeClr val="lt1"/>
                </a:solidFill>
                <a:latin typeface="Work Sans Medium"/>
                <a:ea typeface="Work Sans Medium"/>
                <a:cs typeface="Work Sans Medium"/>
                <a:sym typeface="Work Sans Medium"/>
              </a:rPr>
              <a:t>Mapas de Procesos </a:t>
            </a:r>
            <a:endParaRPr/>
          </a:p>
        </p:txBody>
      </p:sp>
      <p:sp>
        <p:nvSpPr>
          <p:cNvPr id="161" name="Google Shape;161;p9"/>
          <p:cNvSpPr txBox="1"/>
          <p:nvPr/>
        </p:nvSpPr>
        <p:spPr>
          <a:xfrm>
            <a:off x="883625" y="1801475"/>
            <a:ext cx="8794500" cy="26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800" dirty="0">
              <a:solidFill>
                <a:schemeClr val="dk1"/>
              </a:solidFill>
              <a:latin typeface="Calibri"/>
              <a:ea typeface="Calibri"/>
              <a:cs typeface="Calibri"/>
              <a:sym typeface="Calibri"/>
            </a:endParaRPr>
          </a:p>
        </p:txBody>
      </p:sp>
      <p:pic>
        <p:nvPicPr>
          <p:cNvPr id="4098" name="Picture 2">
            <a:extLst>
              <a:ext uri="{FF2B5EF4-FFF2-40B4-BE49-F238E27FC236}">
                <a16:creationId xmlns:a16="http://schemas.microsoft.com/office/drawing/2014/main" id="{AFA984C0-9BCA-C022-A0C4-6427C602EC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87262" y="1514628"/>
            <a:ext cx="9268004" cy="513030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pic>
        <p:nvPicPr>
          <p:cNvPr id="8194" name="Picture 2" descr="en línea encuesta concepto. minúsculo personas relleno encuesta forma.  realimentación servicio. Internet agrimensura, cuestionario, clientes  votación. moderno plano dibujos animados estilo. vector ilustración en  blanco antecedentes 23587494 Vector en ...">
            <a:extLst>
              <a:ext uri="{FF2B5EF4-FFF2-40B4-BE49-F238E27FC236}">
                <a16:creationId xmlns:a16="http://schemas.microsoft.com/office/drawing/2014/main" id="{BBDFF307-FC8C-362E-4033-01DE6A7ECE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42772" y="2087743"/>
            <a:ext cx="4818140" cy="3991014"/>
          </a:xfrm>
          <a:prstGeom prst="rect">
            <a:avLst/>
          </a:prstGeom>
          <a:noFill/>
          <a:extLst>
            <a:ext uri="{909E8E84-426E-40DD-AFC4-6F175D3DCCD1}">
              <a14:hiddenFill xmlns:a14="http://schemas.microsoft.com/office/drawing/2010/main">
                <a:solidFill>
                  <a:srgbClr val="FFFFFF"/>
                </a:solidFill>
              </a14:hiddenFill>
            </a:ext>
          </a:extLst>
        </p:spPr>
      </p:pic>
      <p:sp>
        <p:nvSpPr>
          <p:cNvPr id="176" name="Google Shape;176;p10"/>
          <p:cNvSpPr txBox="1">
            <a:spLocks noGrp="1"/>
          </p:cNvSpPr>
          <p:nvPr>
            <p:ph type="title"/>
          </p:nvPr>
        </p:nvSpPr>
        <p:spPr>
          <a:xfrm>
            <a:off x="456217" y="330750"/>
            <a:ext cx="10260000" cy="836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000"/>
              <a:buFont typeface="Work Sans Medium"/>
              <a:buNone/>
            </a:pPr>
            <a:r>
              <a:rPr lang="es-MX" sz="4000">
                <a:solidFill>
                  <a:schemeClr val="lt1"/>
                </a:solidFill>
                <a:latin typeface="Work Sans Medium"/>
                <a:ea typeface="Work Sans Medium"/>
                <a:cs typeface="Work Sans Medium"/>
                <a:sym typeface="Work Sans Medium"/>
              </a:rPr>
              <a:t>Técnica de Recolección de Datos </a:t>
            </a:r>
            <a:endParaRPr/>
          </a:p>
        </p:txBody>
      </p:sp>
      <p:sp>
        <p:nvSpPr>
          <p:cNvPr id="177" name="Google Shape;177;p10"/>
          <p:cNvSpPr txBox="1"/>
          <p:nvPr/>
        </p:nvSpPr>
        <p:spPr>
          <a:xfrm>
            <a:off x="423700" y="1763775"/>
            <a:ext cx="3567000" cy="1123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800">
              <a:solidFill>
                <a:schemeClr val="dk1"/>
              </a:solidFill>
              <a:latin typeface="Calibri"/>
              <a:ea typeface="Calibri"/>
              <a:cs typeface="Calibri"/>
              <a:sym typeface="Calibri"/>
            </a:endParaRPr>
          </a:p>
        </p:txBody>
      </p:sp>
      <p:sp>
        <p:nvSpPr>
          <p:cNvPr id="178" name="Google Shape;178;p10"/>
          <p:cNvSpPr txBox="1"/>
          <p:nvPr/>
        </p:nvSpPr>
        <p:spPr>
          <a:xfrm>
            <a:off x="456225" y="1714500"/>
            <a:ext cx="7030991" cy="4493508"/>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ES" sz="2800" dirty="0">
                <a:latin typeface="Calibri" panose="020F0502020204030204" pitchFamily="34" charset="0"/>
                <a:cs typeface="Calibri" panose="020F0502020204030204" pitchFamily="34" charset="0"/>
              </a:rPr>
              <a:t>La encuesta realizada tiene como objetivo evaluar las preferencias, hábitos y expectativas de los usuarios respecto a la compra de videojuegos y productos digitales, con el fin de orientar el desarrollo de la página Pixel Store. Los resultados obtenidos destacan aspectos clave relacionados con las plataformas y géneros más populares, factores de decisión de compra, y funcionalidades deseadas en una plataforma digital.</a:t>
            </a:r>
            <a:endParaRPr lang="es-MX" sz="2000" dirty="0">
              <a:solidFill>
                <a:schemeClr val="dk1"/>
              </a:solidFill>
              <a:latin typeface="Calibri" panose="020F0502020204030204" pitchFamily="34" charset="0"/>
              <a:ea typeface="Calibri"/>
              <a:cs typeface="Calibri" panose="020F0502020204030204" pitchFamily="34" charset="0"/>
              <a:sym typeface="Calibri"/>
            </a:endParaRPr>
          </a:p>
        </p:txBody>
      </p:sp>
      <p:sp>
        <p:nvSpPr>
          <p:cNvPr id="2" name="CuadroTexto 1">
            <a:extLst>
              <a:ext uri="{FF2B5EF4-FFF2-40B4-BE49-F238E27FC236}">
                <a16:creationId xmlns:a16="http://schemas.microsoft.com/office/drawing/2014/main" id="{18E20946-A7BE-D3E9-53DD-AFACCC0763C9}"/>
              </a:ext>
            </a:extLst>
          </p:cNvPr>
          <p:cNvSpPr txBox="1"/>
          <p:nvPr/>
        </p:nvSpPr>
        <p:spPr>
          <a:xfrm>
            <a:off x="423700" y="6361256"/>
            <a:ext cx="5098914" cy="369332"/>
          </a:xfrm>
          <a:prstGeom prst="rect">
            <a:avLst/>
          </a:prstGeom>
          <a:noFill/>
        </p:spPr>
        <p:txBody>
          <a:bodyPr wrap="square" rtlCol="0">
            <a:spAutoFit/>
          </a:bodyPr>
          <a:lstStyle/>
          <a:p>
            <a:r>
              <a:rPr lang="es-MX" sz="1800" dirty="0">
                <a:latin typeface="Calibri" panose="020F0502020204030204" pitchFamily="34" charset="0"/>
                <a:cs typeface="Calibri" panose="020F0502020204030204" pitchFamily="34" charset="0"/>
              </a:rPr>
              <a:t>Enlace Informe de encuesta: </a:t>
            </a:r>
            <a:r>
              <a:rPr lang="es-MX" sz="1800" dirty="0">
                <a:latin typeface="Calibri" panose="020F0502020204030204" pitchFamily="34" charset="0"/>
                <a:cs typeface="Calibri" panose="020F0502020204030204" pitchFamily="34" charset="0"/>
                <a:hlinkClick r:id="rId4" action="ppaction://hlinkfile"/>
              </a:rPr>
              <a:t>Informe</a:t>
            </a:r>
            <a:endParaRPr lang="es-MX" sz="1800" dirty="0">
              <a:latin typeface="Calibri" panose="020F0502020204030204" pitchFamily="34" charset="0"/>
              <a:cs typeface="Calibri" panose="020F0502020204030204" pitchFamily="34"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g1f53840a8fa_1_0"/>
          <p:cNvSpPr txBox="1">
            <a:spLocks noGrp="1"/>
          </p:cNvSpPr>
          <p:nvPr>
            <p:ph type="title"/>
          </p:nvPr>
        </p:nvSpPr>
        <p:spPr>
          <a:xfrm>
            <a:off x="456217" y="330750"/>
            <a:ext cx="10260000" cy="836700"/>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lt1"/>
              </a:buClr>
              <a:buSzPts val="4000"/>
              <a:buFont typeface="Work Sans Medium"/>
              <a:buNone/>
            </a:pPr>
            <a:r>
              <a:rPr lang="es-MX" sz="4000" dirty="0">
                <a:solidFill>
                  <a:schemeClr val="lt1"/>
                </a:solidFill>
                <a:latin typeface="Work Sans Medium"/>
                <a:ea typeface="Work Sans Medium"/>
                <a:cs typeface="Work Sans Medium"/>
                <a:sym typeface="Work Sans Medium"/>
              </a:rPr>
              <a:t>Requerimientos Funcionales y No funcionales  </a:t>
            </a:r>
            <a:endParaRPr dirty="0"/>
          </a:p>
        </p:txBody>
      </p:sp>
      <p:sp>
        <p:nvSpPr>
          <p:cNvPr id="6" name="CuadroTexto 5">
            <a:extLst>
              <a:ext uri="{FF2B5EF4-FFF2-40B4-BE49-F238E27FC236}">
                <a16:creationId xmlns:a16="http://schemas.microsoft.com/office/drawing/2014/main" id="{1CAAACBC-950D-62E2-66DB-B19E5693C819}"/>
              </a:ext>
            </a:extLst>
          </p:cNvPr>
          <p:cNvSpPr txBox="1"/>
          <p:nvPr/>
        </p:nvSpPr>
        <p:spPr>
          <a:xfrm>
            <a:off x="456217" y="6225856"/>
            <a:ext cx="6020554" cy="400110"/>
          </a:xfrm>
          <a:prstGeom prst="rect">
            <a:avLst/>
          </a:prstGeom>
          <a:noFill/>
        </p:spPr>
        <p:txBody>
          <a:bodyPr wrap="square" rtlCol="0">
            <a:spAutoFit/>
          </a:bodyPr>
          <a:lstStyle/>
          <a:p>
            <a:r>
              <a:rPr lang="es-MX" sz="2000" dirty="0">
                <a:latin typeface="Calibri" panose="020F0502020204030204" pitchFamily="34" charset="0"/>
                <a:cs typeface="Calibri" panose="020F0502020204030204" pitchFamily="34" charset="0"/>
              </a:rPr>
              <a:t>Enlace informe de requerimientos: </a:t>
            </a:r>
            <a:r>
              <a:rPr lang="es-MX" sz="2000" dirty="0">
                <a:latin typeface="Calibri" panose="020F0502020204030204" pitchFamily="34" charset="0"/>
                <a:cs typeface="Calibri" panose="020F0502020204030204" pitchFamily="34" charset="0"/>
                <a:hlinkClick r:id="rId3" action="ppaction://hlinkfile"/>
              </a:rPr>
              <a:t>Informe</a:t>
            </a:r>
            <a:endParaRPr lang="es-MX" sz="2000" dirty="0">
              <a:latin typeface="Calibri" panose="020F0502020204030204" pitchFamily="34" charset="0"/>
              <a:cs typeface="Calibri" panose="020F0502020204030204" pitchFamily="34" charset="0"/>
            </a:endParaRPr>
          </a:p>
        </p:txBody>
      </p:sp>
      <p:pic>
        <p:nvPicPr>
          <p:cNvPr id="4" name="Imagen 3">
            <a:extLst>
              <a:ext uri="{FF2B5EF4-FFF2-40B4-BE49-F238E27FC236}">
                <a16:creationId xmlns:a16="http://schemas.microsoft.com/office/drawing/2014/main" id="{62025063-AFF9-2DE0-D29E-DC3B3B3AFE23}"/>
              </a:ext>
            </a:extLst>
          </p:cNvPr>
          <p:cNvPicPr>
            <a:picLocks noChangeAspect="1"/>
          </p:cNvPicPr>
          <p:nvPr/>
        </p:nvPicPr>
        <p:blipFill>
          <a:blip r:embed="rId4"/>
          <a:stretch>
            <a:fillRect/>
          </a:stretch>
        </p:blipFill>
        <p:spPr>
          <a:xfrm>
            <a:off x="229921" y="1574014"/>
            <a:ext cx="6013891" cy="4352249"/>
          </a:xfrm>
          <a:prstGeom prst="rect">
            <a:avLst/>
          </a:prstGeom>
        </p:spPr>
      </p:pic>
      <p:pic>
        <p:nvPicPr>
          <p:cNvPr id="8" name="Imagen 7">
            <a:extLst>
              <a:ext uri="{FF2B5EF4-FFF2-40B4-BE49-F238E27FC236}">
                <a16:creationId xmlns:a16="http://schemas.microsoft.com/office/drawing/2014/main" id="{8DD1D762-11FD-A38D-E8A0-1680115E1DDC}"/>
              </a:ext>
            </a:extLst>
          </p:cNvPr>
          <p:cNvPicPr>
            <a:picLocks noChangeAspect="1"/>
          </p:cNvPicPr>
          <p:nvPr/>
        </p:nvPicPr>
        <p:blipFill>
          <a:blip r:embed="rId5"/>
          <a:stretch>
            <a:fillRect/>
          </a:stretch>
        </p:blipFill>
        <p:spPr>
          <a:xfrm>
            <a:off x="6389236" y="1574014"/>
            <a:ext cx="5146240" cy="4352249"/>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5"/>
          <p:cNvSpPr txBox="1"/>
          <p:nvPr/>
        </p:nvSpPr>
        <p:spPr>
          <a:xfrm>
            <a:off x="596964" y="507561"/>
            <a:ext cx="10059000" cy="10731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90000"/>
              </a:lnSpc>
              <a:spcBef>
                <a:spcPts val="0"/>
              </a:spcBef>
              <a:spcAft>
                <a:spcPts val="0"/>
              </a:spcAft>
              <a:buClr>
                <a:srgbClr val="38AA00"/>
              </a:buClr>
              <a:buSzPts val="2600"/>
              <a:buFont typeface="Work Sans Light"/>
              <a:buNone/>
              <a:tabLst/>
              <a:defRPr/>
            </a:pPr>
            <a:r>
              <a:rPr kumimoji="0" lang="es-MX" sz="2600" b="0" i="0" u="none" strike="noStrike" kern="0" cap="none" spc="0" normalizeH="0" baseline="0" noProof="0" dirty="0">
                <a:ln>
                  <a:noFill/>
                </a:ln>
                <a:solidFill>
                  <a:srgbClr val="38AA00"/>
                </a:solidFill>
                <a:effectLst/>
                <a:uLnTx/>
                <a:uFillTx/>
                <a:latin typeface="Work Sans Light"/>
                <a:ea typeface="Work Sans Light"/>
                <a:cs typeface="Work Sans Light"/>
                <a:sym typeface="Work Sans Light"/>
              </a:rPr>
              <a:t>Estimación de Costos de Software-Hardware</a:t>
            </a: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p:txBody>
      </p:sp>
      <p:cxnSp>
        <p:nvCxnSpPr>
          <p:cNvPr id="123" name="Google Shape;123;p5"/>
          <p:cNvCxnSpPr>
            <a:cxnSpLocks/>
          </p:cNvCxnSpPr>
          <p:nvPr/>
        </p:nvCxnSpPr>
        <p:spPr>
          <a:xfrm>
            <a:off x="760491" y="1044111"/>
            <a:ext cx="6898740" cy="0"/>
          </a:xfrm>
          <a:prstGeom prst="straightConnector1">
            <a:avLst/>
          </a:prstGeom>
          <a:noFill/>
          <a:ln w="50800" cap="flat" cmpd="sng">
            <a:solidFill>
              <a:schemeClr val="accent6"/>
            </a:solidFill>
            <a:prstDash val="solid"/>
            <a:miter lim="800000"/>
            <a:headEnd type="none" w="sm" len="sm"/>
            <a:tailEnd type="none" w="sm" len="sm"/>
          </a:ln>
        </p:spPr>
      </p:cxnSp>
      <p:sp>
        <p:nvSpPr>
          <p:cNvPr id="124" name="Google Shape;124;p5"/>
          <p:cNvSpPr txBox="1"/>
          <p:nvPr/>
        </p:nvSpPr>
        <p:spPr>
          <a:xfrm>
            <a:off x="596964" y="1221004"/>
            <a:ext cx="8041200" cy="2117835"/>
          </a:xfrm>
          <a:prstGeom prst="rect">
            <a:avLst/>
          </a:prstGeom>
          <a:noFill/>
          <a:ln>
            <a:noFill/>
          </a:ln>
        </p:spPr>
        <p:txBody>
          <a:bodyPr spcFirstLastPara="1" wrap="square" lIns="91425" tIns="91425" rIns="91425" bIns="91425" anchor="t" anchorCtr="0">
            <a:noAutofit/>
          </a:bodyPr>
          <a:lstStyle/>
          <a:p>
            <a:pPr marL="0" marR="0" lvl="0" indent="0" defTabSz="914400" rtl="0" eaLnBrk="1" fontAlgn="auto" latinLnBrk="0" hangingPunct="1">
              <a:lnSpc>
                <a:spcPct val="100000"/>
              </a:lnSpc>
              <a:spcBef>
                <a:spcPts val="1200"/>
              </a:spcBef>
              <a:spcAft>
                <a:spcPts val="0"/>
              </a:spcAft>
              <a:buClr>
                <a:srgbClr val="000000"/>
              </a:buClr>
              <a:buSzPts val="688"/>
              <a:buFont typeface="Arial"/>
              <a:buNone/>
              <a:tabLst/>
              <a:defRPr/>
            </a:pPr>
            <a:r>
              <a:rPr kumimoji="0" lang="es-MX" sz="2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Una ficha técnica es un documento que proporciona información detallada y específica sobre las características, especificaciones técnicas y otros detalles relevantes de un producto, servicio o sistema. Esta ficha técnica sirve como referencia precisa para usuarios, clientes, desarrolladores o técnicos que necesitan comprender a fondo las capacidades y condiciones de uso del objeto en cuestión. </a:t>
            </a:r>
          </a:p>
          <a:p>
            <a:pPr marL="0" marR="0" lvl="0" indent="0" defTabSz="914400" rtl="0" eaLnBrk="1" fontAlgn="auto" latinLnBrk="0" hangingPunct="1">
              <a:lnSpc>
                <a:spcPct val="100000"/>
              </a:lnSpc>
              <a:spcBef>
                <a:spcPts val="1200"/>
              </a:spcBef>
              <a:spcAft>
                <a:spcPts val="0"/>
              </a:spcAft>
              <a:buClr>
                <a:srgbClr val="000000"/>
              </a:buClr>
              <a:buSzPts val="688"/>
              <a:buFont typeface="Arial"/>
              <a:buNone/>
              <a:tabLst/>
              <a:defRPr/>
            </a:pPr>
            <a:r>
              <a:rPr lang="es-MX" sz="2000" dirty="0">
                <a:latin typeface="Calibri" panose="020F0502020204030204" pitchFamily="34" charset="0"/>
                <a:cs typeface="Calibri" panose="020F0502020204030204" pitchFamily="34" charset="0"/>
              </a:rPr>
              <a:t>En este caso, realizamos una estimación de costos en Hardware y Software, tanto mínimo como recomendado para el proyecto.</a:t>
            </a:r>
            <a:endParaRPr kumimoji="0" sz="2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endParaRPr>
          </a:p>
        </p:txBody>
      </p:sp>
      <p:pic>
        <p:nvPicPr>
          <p:cNvPr id="13" name="Imagen 12">
            <a:extLst>
              <a:ext uri="{FF2B5EF4-FFF2-40B4-BE49-F238E27FC236}">
                <a16:creationId xmlns:a16="http://schemas.microsoft.com/office/drawing/2014/main" id="{21EE7A04-0BB3-8272-9C20-CFE86932E2D6}"/>
              </a:ext>
            </a:extLst>
          </p:cNvPr>
          <p:cNvPicPr>
            <a:picLocks noChangeAspect="1"/>
          </p:cNvPicPr>
          <p:nvPr/>
        </p:nvPicPr>
        <p:blipFill>
          <a:blip r:embed="rId3"/>
          <a:stretch>
            <a:fillRect/>
          </a:stretch>
        </p:blipFill>
        <p:spPr>
          <a:xfrm>
            <a:off x="4865955" y="4301695"/>
            <a:ext cx="2888620" cy="1717172"/>
          </a:xfrm>
          <a:prstGeom prst="rect">
            <a:avLst/>
          </a:prstGeom>
        </p:spPr>
      </p:pic>
      <p:sp>
        <p:nvSpPr>
          <p:cNvPr id="16" name="CuadroTexto 15">
            <a:extLst>
              <a:ext uri="{FF2B5EF4-FFF2-40B4-BE49-F238E27FC236}">
                <a16:creationId xmlns:a16="http://schemas.microsoft.com/office/drawing/2014/main" id="{A6BF44F8-0E0C-F59A-B6FD-F39C422CE965}"/>
              </a:ext>
            </a:extLst>
          </p:cNvPr>
          <p:cNvSpPr txBox="1"/>
          <p:nvPr/>
        </p:nvSpPr>
        <p:spPr>
          <a:xfrm>
            <a:off x="519591" y="5944000"/>
            <a:ext cx="3690270" cy="369332"/>
          </a:xfrm>
          <a:prstGeom prst="rect">
            <a:avLst/>
          </a:prstGeom>
          <a:noFill/>
        </p:spPr>
        <p:txBody>
          <a:bodyPr wrap="square" rtlCol="0">
            <a:spAutoFit/>
          </a:bodyPr>
          <a:lstStyle/>
          <a:p>
            <a:r>
              <a:rPr lang="es-MX" sz="1800" dirty="0">
                <a:latin typeface="Calibri" panose="020F0502020204030204" pitchFamily="34" charset="0"/>
                <a:cs typeface="Calibri" panose="020F0502020204030204" pitchFamily="34" charset="0"/>
              </a:rPr>
              <a:t>Enlace Ficha Técnica: </a:t>
            </a:r>
            <a:r>
              <a:rPr lang="es-MX" sz="1800" dirty="0">
                <a:latin typeface="Calibri" panose="020F0502020204030204" pitchFamily="34" charset="0"/>
                <a:cs typeface="Calibri" panose="020F0502020204030204" pitchFamily="34" charset="0"/>
                <a:hlinkClick r:id="rId4" action="ppaction://hlinkfile"/>
              </a:rPr>
              <a:t>Ficha</a:t>
            </a:r>
            <a:endParaRPr lang="es-MX" sz="1800" dirty="0">
              <a:latin typeface="Calibri" panose="020F0502020204030204" pitchFamily="34" charset="0"/>
              <a:cs typeface="Calibri" panose="020F0502020204030204" pitchFamily="34" charset="0"/>
            </a:endParaRPr>
          </a:p>
        </p:txBody>
      </p:sp>
      <p:sp>
        <p:nvSpPr>
          <p:cNvPr id="17" name="CuadroTexto 16">
            <a:extLst>
              <a:ext uri="{FF2B5EF4-FFF2-40B4-BE49-F238E27FC236}">
                <a16:creationId xmlns:a16="http://schemas.microsoft.com/office/drawing/2014/main" id="{1C929B1F-F049-0337-8275-52C23B3439BC}"/>
              </a:ext>
            </a:extLst>
          </p:cNvPr>
          <p:cNvSpPr txBox="1"/>
          <p:nvPr/>
        </p:nvSpPr>
        <p:spPr>
          <a:xfrm>
            <a:off x="519591" y="6275554"/>
            <a:ext cx="5790674" cy="369332"/>
          </a:xfrm>
          <a:prstGeom prst="rect">
            <a:avLst/>
          </a:prstGeom>
          <a:noFill/>
        </p:spPr>
        <p:txBody>
          <a:bodyPr wrap="square" rtlCol="0">
            <a:spAutoFit/>
          </a:bodyPr>
          <a:lstStyle/>
          <a:p>
            <a:r>
              <a:rPr lang="es-MX" sz="1800" dirty="0">
                <a:latin typeface="Calibri" panose="020F0502020204030204" pitchFamily="34" charset="0"/>
                <a:cs typeface="Calibri" panose="020F0502020204030204" pitchFamily="34" charset="0"/>
              </a:rPr>
              <a:t>Enlace Informe de Ficha técnica: </a:t>
            </a:r>
            <a:r>
              <a:rPr lang="es-MX" sz="1800" dirty="0">
                <a:latin typeface="Calibri" panose="020F0502020204030204" pitchFamily="34" charset="0"/>
                <a:cs typeface="Calibri" panose="020F0502020204030204" pitchFamily="34" charset="0"/>
                <a:hlinkClick r:id="rId5" action="ppaction://hlinkfile"/>
              </a:rPr>
              <a:t>Informe</a:t>
            </a:r>
            <a:r>
              <a:rPr lang="es-MX" sz="1800" dirty="0">
                <a:latin typeface="Calibri" panose="020F0502020204030204" pitchFamily="34" charset="0"/>
                <a:cs typeface="Calibri" panose="020F0502020204030204" pitchFamily="34" charset="0"/>
              </a:rPr>
              <a:t> </a:t>
            </a:r>
          </a:p>
        </p:txBody>
      </p:sp>
      <p:pic>
        <p:nvPicPr>
          <p:cNvPr id="4" name="Imagen 3">
            <a:extLst>
              <a:ext uri="{FF2B5EF4-FFF2-40B4-BE49-F238E27FC236}">
                <a16:creationId xmlns:a16="http://schemas.microsoft.com/office/drawing/2014/main" id="{D22EDCF7-8B96-842E-4789-5C5D79995983}"/>
              </a:ext>
            </a:extLst>
          </p:cNvPr>
          <p:cNvPicPr>
            <a:picLocks noChangeAspect="1"/>
          </p:cNvPicPr>
          <p:nvPr/>
        </p:nvPicPr>
        <p:blipFill>
          <a:blip r:embed="rId6"/>
          <a:stretch>
            <a:fillRect/>
          </a:stretch>
        </p:blipFill>
        <p:spPr>
          <a:xfrm>
            <a:off x="8007656" y="4301695"/>
            <a:ext cx="3577703" cy="1603142"/>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6"/>
          <p:cNvSpPr txBox="1"/>
          <p:nvPr/>
        </p:nvSpPr>
        <p:spPr>
          <a:xfrm>
            <a:off x="611232" y="316971"/>
            <a:ext cx="5547843" cy="107303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90000"/>
              </a:lnSpc>
              <a:spcBef>
                <a:spcPts val="0"/>
              </a:spcBef>
              <a:spcAft>
                <a:spcPts val="0"/>
              </a:spcAft>
              <a:buClr>
                <a:srgbClr val="38AA00"/>
              </a:buClr>
              <a:buSzPts val="2600"/>
              <a:buFont typeface="Work Sans Light"/>
              <a:buNone/>
              <a:tabLst/>
              <a:defRPr/>
            </a:pPr>
            <a:r>
              <a:rPr kumimoji="0" lang="es-MX" sz="2600" b="0" i="0" u="none" strike="noStrike" kern="0" cap="none" spc="0" normalizeH="0" baseline="0" noProof="0" dirty="0">
                <a:ln>
                  <a:noFill/>
                </a:ln>
                <a:solidFill>
                  <a:srgbClr val="38AA00"/>
                </a:solidFill>
                <a:effectLst/>
                <a:uLnTx/>
                <a:uFillTx/>
                <a:latin typeface="Work Sans Light"/>
                <a:ea typeface="Work Sans Light"/>
                <a:cs typeface="Work Sans Light"/>
                <a:sym typeface="Work Sans Light"/>
              </a:rPr>
              <a:t>Diagrama de Casos de Uso</a:t>
            </a: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p:txBody>
      </p:sp>
      <p:cxnSp>
        <p:nvCxnSpPr>
          <p:cNvPr id="134" name="Google Shape;134;p6"/>
          <p:cNvCxnSpPr>
            <a:cxnSpLocks/>
            <a:stCxn id="133" idx="1"/>
          </p:cNvCxnSpPr>
          <p:nvPr/>
        </p:nvCxnSpPr>
        <p:spPr>
          <a:xfrm>
            <a:off x="611232" y="853486"/>
            <a:ext cx="5111200" cy="0"/>
          </a:xfrm>
          <a:prstGeom prst="straightConnector1">
            <a:avLst/>
          </a:prstGeom>
          <a:noFill/>
          <a:ln w="50800" cap="flat" cmpd="sng">
            <a:solidFill>
              <a:schemeClr val="accent6"/>
            </a:solidFill>
            <a:prstDash val="solid"/>
            <a:miter lim="800000"/>
            <a:headEnd type="none" w="sm" len="sm"/>
            <a:tailEnd type="none" w="sm" len="sm"/>
          </a:ln>
        </p:spPr>
      </p:cxnSp>
      <p:sp>
        <p:nvSpPr>
          <p:cNvPr id="135" name="Google Shape;135;p6"/>
          <p:cNvSpPr txBox="1"/>
          <p:nvPr/>
        </p:nvSpPr>
        <p:spPr>
          <a:xfrm>
            <a:off x="756825" y="1851600"/>
            <a:ext cx="5042400" cy="461700"/>
          </a:xfrm>
          <a:prstGeom prst="rect">
            <a:avLst/>
          </a:prstGeom>
          <a:noFill/>
          <a:ln>
            <a:noFill/>
          </a:ln>
        </p:spPr>
        <p:txBody>
          <a:bodyPr spcFirstLastPara="1" wrap="square" lIns="91425" tIns="91425" rIns="91425" bIns="91425" anchor="t" anchorCtr="0">
            <a:spAutoFit/>
          </a:bodyPr>
          <a:lstStyle/>
          <a:p>
            <a:pPr marL="0" marR="0" lvl="0" indent="0" algn="just" defTabSz="914400" rtl="0" eaLnBrk="1" fontAlgn="auto" latinLnBrk="0" hangingPunct="1">
              <a:lnSpc>
                <a:spcPct val="107916"/>
              </a:lnSpc>
              <a:spcBef>
                <a:spcPts val="0"/>
              </a:spcBef>
              <a:spcAft>
                <a:spcPts val="80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136" name="Google Shape;136;p6"/>
          <p:cNvSpPr txBox="1"/>
          <p:nvPr/>
        </p:nvSpPr>
        <p:spPr>
          <a:xfrm>
            <a:off x="9305531" y="1251468"/>
            <a:ext cx="2750988" cy="1846629"/>
          </a:xfrm>
          <a:prstGeom prst="rect">
            <a:avLst/>
          </a:prstGeom>
          <a:noFill/>
          <a:ln>
            <a:noFill/>
          </a:ln>
        </p:spPr>
        <p:txBody>
          <a:bodyPr spcFirstLastPara="1" wrap="square" lIns="91425" tIns="91425" rIns="91425" bIns="91425" anchor="t" anchorCtr="0">
            <a:spAutoFit/>
          </a:bodyPr>
          <a:lstStyle/>
          <a:p>
            <a:pPr marL="0" marR="0" lvl="0" indent="0" algn="r" defTabSz="914400" rtl="0" eaLnBrk="1" fontAlgn="auto" latinLnBrk="0" hangingPunct="1">
              <a:lnSpc>
                <a:spcPct val="100000"/>
              </a:lnSpc>
              <a:spcBef>
                <a:spcPts val="0"/>
              </a:spcBef>
              <a:spcAft>
                <a:spcPts val="0"/>
              </a:spcAft>
              <a:buClr>
                <a:srgbClr val="000000"/>
              </a:buClr>
              <a:buSzPts val="1600"/>
              <a:buFont typeface="Arial"/>
              <a:buNone/>
              <a:tabLst/>
              <a:defRPr/>
            </a:pPr>
            <a:r>
              <a:rPr kumimoji="0" lang="es-MX" sz="1800" b="0" i="0" u="none" strike="noStrike" kern="0" cap="none" spc="0" normalizeH="0" baseline="0" noProof="0" dirty="0">
                <a:ln>
                  <a:noFill/>
                </a:ln>
                <a:solidFill>
                  <a:srgbClr val="282C33"/>
                </a:solidFill>
                <a:effectLst/>
                <a:uLnTx/>
                <a:uFillTx/>
                <a:latin typeface="Calibri" panose="020F0502020204030204" pitchFamily="34" charset="0"/>
                <a:cs typeface="Calibri" panose="020F0502020204030204" pitchFamily="34" charset="0"/>
                <a:sym typeface="Arial"/>
              </a:rPr>
              <a:t>Los diagramas de casos de uso son creados a partir de los requerimientos funcionales y muestran qué acciones realizará cada actor</a:t>
            </a:r>
            <a:r>
              <a:rPr kumimoji="0" lang="es-MX" sz="1800" b="0" i="0" u="none" strike="noStrike" kern="0" cap="none" spc="0" normalizeH="0" baseline="0" noProof="0" dirty="0">
                <a:ln>
                  <a:noFill/>
                </a:ln>
                <a:solidFill>
                  <a:srgbClr val="282C33"/>
                </a:solidFill>
                <a:effectLst/>
                <a:uLnTx/>
                <a:uFillTx/>
                <a:latin typeface="Arial"/>
                <a:ea typeface="Arial"/>
                <a:cs typeface="Arial"/>
                <a:sym typeface="Arial"/>
              </a:rPr>
              <a:t>.</a:t>
            </a:r>
            <a:endParaRPr kumimoji="0" sz="1800" b="0" i="0" u="none" strike="noStrike" kern="0" cap="none" spc="0" normalizeH="0" baseline="0" noProof="0" dirty="0">
              <a:ln>
                <a:noFill/>
              </a:ln>
              <a:solidFill>
                <a:srgbClr val="282C33"/>
              </a:solidFill>
              <a:effectLst/>
              <a:uLnTx/>
              <a:uFillTx/>
              <a:latin typeface="Arial"/>
              <a:ea typeface="Arial"/>
              <a:cs typeface="Arial"/>
              <a:sym typeface="Arial"/>
            </a:endParaRPr>
          </a:p>
        </p:txBody>
      </p:sp>
      <p:sp>
        <p:nvSpPr>
          <p:cNvPr id="137" name="Google Shape;137;p6"/>
          <p:cNvSpPr txBox="1"/>
          <p:nvPr/>
        </p:nvSpPr>
        <p:spPr>
          <a:xfrm>
            <a:off x="9909000" y="6457800"/>
            <a:ext cx="2283000" cy="400200"/>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highlight>
                <a:srgbClr val="FFFFFF"/>
              </a:highlight>
              <a:uLnTx/>
              <a:uFillTx/>
              <a:latin typeface="Arial"/>
              <a:ea typeface="Arial"/>
              <a:cs typeface="Arial"/>
              <a:sym typeface="Arial"/>
            </a:endParaRPr>
          </a:p>
        </p:txBody>
      </p:sp>
      <p:sp>
        <p:nvSpPr>
          <p:cNvPr id="139" name="Google Shape;139;p6"/>
          <p:cNvSpPr txBox="1"/>
          <p:nvPr/>
        </p:nvSpPr>
        <p:spPr>
          <a:xfrm>
            <a:off x="756825" y="6531975"/>
            <a:ext cx="11595300" cy="400200"/>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5" name="CuadroTexto 4">
            <a:extLst>
              <a:ext uri="{FF2B5EF4-FFF2-40B4-BE49-F238E27FC236}">
                <a16:creationId xmlns:a16="http://schemas.microsoft.com/office/drawing/2014/main" id="{2F405995-E01F-1170-DC80-C8A8346021D2}"/>
              </a:ext>
            </a:extLst>
          </p:cNvPr>
          <p:cNvSpPr txBox="1"/>
          <p:nvPr/>
        </p:nvSpPr>
        <p:spPr>
          <a:xfrm>
            <a:off x="8565717" y="6383625"/>
            <a:ext cx="3626283" cy="307777"/>
          </a:xfrm>
          <a:prstGeom prst="rect">
            <a:avLst/>
          </a:prstGeom>
          <a:noFill/>
        </p:spPr>
        <p:txBody>
          <a:bodyPr wrap="square" rtlCol="0">
            <a:spAutoFit/>
          </a:bodyPr>
          <a:lstStyle/>
          <a:p>
            <a:r>
              <a:rPr lang="es-MX" dirty="0">
                <a:latin typeface="Calibri" panose="020F0502020204030204" pitchFamily="34" charset="0"/>
                <a:cs typeface="Calibri" panose="020F0502020204030204" pitchFamily="34" charset="0"/>
              </a:rPr>
              <a:t>Enlace documento Casos de uso: </a:t>
            </a:r>
            <a:r>
              <a:rPr lang="es-MX" dirty="0">
                <a:latin typeface="Calibri" panose="020F0502020204030204" pitchFamily="34" charset="0"/>
                <a:cs typeface="Calibri" panose="020F0502020204030204" pitchFamily="34" charset="0"/>
                <a:hlinkClick r:id="rId3" action="ppaction://hlinkfile"/>
              </a:rPr>
              <a:t>Documento</a:t>
            </a:r>
            <a:endParaRPr lang="es-MX" dirty="0">
              <a:latin typeface="Calibri" panose="020F0502020204030204" pitchFamily="34" charset="0"/>
              <a:cs typeface="Calibri" panose="020F0502020204030204" pitchFamily="34" charset="0"/>
            </a:endParaRPr>
          </a:p>
        </p:txBody>
      </p:sp>
      <p:pic>
        <p:nvPicPr>
          <p:cNvPr id="3" name="Imagen 2">
            <a:extLst>
              <a:ext uri="{FF2B5EF4-FFF2-40B4-BE49-F238E27FC236}">
                <a16:creationId xmlns:a16="http://schemas.microsoft.com/office/drawing/2014/main" id="{63FAFBDD-04F2-FA01-A412-7446B4BB887A}"/>
              </a:ext>
            </a:extLst>
          </p:cNvPr>
          <p:cNvPicPr>
            <a:picLocks noChangeAspect="1"/>
          </p:cNvPicPr>
          <p:nvPr/>
        </p:nvPicPr>
        <p:blipFill>
          <a:blip r:embed="rId4"/>
          <a:srcRect l="883" t="1391" r="339" b="3795"/>
          <a:stretch/>
        </p:blipFill>
        <p:spPr>
          <a:xfrm>
            <a:off x="484078" y="1147727"/>
            <a:ext cx="7332956" cy="5543675"/>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pic>
        <p:nvPicPr>
          <p:cNvPr id="3" name="Imagen 2">
            <a:extLst>
              <a:ext uri="{FF2B5EF4-FFF2-40B4-BE49-F238E27FC236}">
                <a16:creationId xmlns:a16="http://schemas.microsoft.com/office/drawing/2014/main" id="{76B20E4B-6AA1-ED87-7771-BF7E0B61744F}"/>
              </a:ext>
            </a:extLst>
          </p:cNvPr>
          <p:cNvPicPr>
            <a:picLocks noChangeAspect="1"/>
          </p:cNvPicPr>
          <p:nvPr/>
        </p:nvPicPr>
        <p:blipFill>
          <a:blip r:embed="rId3"/>
          <a:stretch>
            <a:fillRect/>
          </a:stretch>
        </p:blipFill>
        <p:spPr>
          <a:xfrm>
            <a:off x="1895078" y="844318"/>
            <a:ext cx="10240922" cy="5832478"/>
          </a:xfrm>
          <a:prstGeom prst="rect">
            <a:avLst/>
          </a:prstGeom>
        </p:spPr>
      </p:pic>
      <p:sp>
        <p:nvSpPr>
          <p:cNvPr id="162" name="Google Shape;162;g2153273d2e4_0_0"/>
          <p:cNvSpPr txBox="1"/>
          <p:nvPr/>
        </p:nvSpPr>
        <p:spPr>
          <a:xfrm>
            <a:off x="695500" y="542700"/>
            <a:ext cx="5547900" cy="10731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90000"/>
              </a:lnSpc>
              <a:spcBef>
                <a:spcPts val="0"/>
              </a:spcBef>
              <a:spcAft>
                <a:spcPts val="0"/>
              </a:spcAft>
              <a:buClr>
                <a:srgbClr val="38AA00"/>
              </a:buClr>
              <a:buSzPts val="2600"/>
              <a:buFont typeface="Work Sans Light"/>
              <a:buNone/>
              <a:tabLst/>
              <a:defRPr/>
            </a:pPr>
            <a:r>
              <a:rPr kumimoji="0" lang="es-MX" sz="2600" b="0" i="0" u="none" strike="noStrike" kern="0" cap="none" spc="0" normalizeH="0" baseline="0" noProof="0" dirty="0">
                <a:ln>
                  <a:noFill/>
                </a:ln>
                <a:solidFill>
                  <a:srgbClr val="38AA00"/>
                </a:solidFill>
                <a:effectLst/>
                <a:uLnTx/>
                <a:uFillTx/>
                <a:latin typeface="Work Sans Light"/>
                <a:ea typeface="Work Sans Light"/>
                <a:cs typeface="Work Sans Light"/>
                <a:sym typeface="Work Sans Light"/>
              </a:rPr>
              <a:t>Modelo Entidad </a:t>
            </a:r>
            <a:r>
              <a:rPr lang="es-MX" sz="2600" dirty="0">
                <a:solidFill>
                  <a:srgbClr val="38AA00"/>
                </a:solidFill>
                <a:latin typeface="Work Sans Light"/>
                <a:ea typeface="Work Sans Light"/>
                <a:cs typeface="Work Sans Light"/>
                <a:sym typeface="Work Sans Light"/>
              </a:rPr>
              <a:t>R</a:t>
            </a:r>
            <a:r>
              <a:rPr kumimoji="0" lang="es-MX" sz="2600" b="0" i="0" u="none" strike="noStrike" kern="0" cap="none" spc="0" normalizeH="0" baseline="0" noProof="0" dirty="0">
                <a:ln>
                  <a:noFill/>
                </a:ln>
                <a:solidFill>
                  <a:srgbClr val="38AA00"/>
                </a:solidFill>
                <a:effectLst/>
                <a:uLnTx/>
                <a:uFillTx/>
                <a:latin typeface="Work Sans Light"/>
                <a:ea typeface="Work Sans Light"/>
                <a:cs typeface="Work Sans Light"/>
                <a:sym typeface="Work Sans Light"/>
              </a:rPr>
              <a:t>elación</a:t>
            </a: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p:txBody>
      </p:sp>
      <p:cxnSp>
        <p:nvCxnSpPr>
          <p:cNvPr id="163" name="Google Shape;163;g2153273d2e4_0_0"/>
          <p:cNvCxnSpPr>
            <a:cxnSpLocks/>
            <a:stCxn id="162" idx="1"/>
          </p:cNvCxnSpPr>
          <p:nvPr/>
        </p:nvCxnSpPr>
        <p:spPr>
          <a:xfrm flipV="1">
            <a:off x="695500" y="1069318"/>
            <a:ext cx="5025233" cy="9932"/>
          </a:xfrm>
          <a:prstGeom prst="straightConnector1">
            <a:avLst/>
          </a:prstGeom>
          <a:noFill/>
          <a:ln w="50800" cap="flat" cmpd="sng">
            <a:solidFill>
              <a:schemeClr val="accent6"/>
            </a:solidFill>
            <a:prstDash val="solid"/>
            <a:miter lim="800000"/>
            <a:headEnd type="none" w="sm" len="sm"/>
            <a:tailEnd type="none" w="sm" len="sm"/>
          </a:ln>
        </p:spPr>
      </p:cxnSp>
      <p:sp>
        <p:nvSpPr>
          <p:cNvPr id="164" name="Google Shape;164;g2153273d2e4_0_0"/>
          <p:cNvSpPr txBox="1"/>
          <p:nvPr/>
        </p:nvSpPr>
        <p:spPr>
          <a:xfrm>
            <a:off x="863800" y="2089550"/>
            <a:ext cx="5214900" cy="461700"/>
          </a:xfrm>
          <a:prstGeom prst="rect">
            <a:avLst/>
          </a:prstGeom>
          <a:noFill/>
          <a:ln>
            <a:noFill/>
          </a:ln>
        </p:spPr>
        <p:txBody>
          <a:bodyPr spcFirstLastPara="1" wrap="square" lIns="91425" tIns="91425" rIns="91425" bIns="91425" anchor="t" anchorCtr="0">
            <a:spAutoFit/>
          </a:bodyPr>
          <a:lstStyle/>
          <a:p>
            <a:pPr marL="0" marR="0" lvl="0" indent="0" algn="just"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D0D0D"/>
              </a:solidFill>
              <a:effectLst/>
              <a:highlight>
                <a:srgbClr val="FFFFFF"/>
              </a:highlight>
              <a:uLnTx/>
              <a:uFillTx/>
              <a:latin typeface="Roboto"/>
              <a:ea typeface="Roboto"/>
              <a:cs typeface="Roboto"/>
              <a:sym typeface="Roboto"/>
            </a:endParaRPr>
          </a:p>
        </p:txBody>
      </p:sp>
      <p:sp>
        <p:nvSpPr>
          <p:cNvPr id="165" name="Google Shape;165;g2153273d2e4_0_0"/>
          <p:cNvSpPr txBox="1"/>
          <p:nvPr/>
        </p:nvSpPr>
        <p:spPr>
          <a:xfrm flipH="1">
            <a:off x="9547000" y="6242400"/>
            <a:ext cx="2589000" cy="5814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66" name="Google Shape;166;g2153273d2e4_0_0"/>
          <p:cNvSpPr txBox="1"/>
          <p:nvPr/>
        </p:nvSpPr>
        <p:spPr>
          <a:xfrm>
            <a:off x="204673" y="1312282"/>
            <a:ext cx="1690405" cy="4739729"/>
          </a:xfrm>
          <a:prstGeom prst="rect">
            <a:avLst/>
          </a:prstGeom>
          <a:noFill/>
          <a:ln>
            <a:noFill/>
          </a:ln>
        </p:spPr>
        <p:txBody>
          <a:bodyPr spcFirstLastPara="1" wrap="square" lIns="91425" tIns="91425" rIns="91425" bIns="91425" anchor="t" anchorCtr="0">
            <a:spAutoFit/>
          </a:bodyPr>
          <a:lstStyle/>
          <a:p>
            <a:endParaRPr lang="es-MX" sz="1800" dirty="0"/>
          </a:p>
          <a:p>
            <a:r>
              <a:rPr lang="es-MX" sz="1200" dirty="0">
                <a:latin typeface="Calibri" panose="020F0502020204030204" pitchFamily="34" charset="0"/>
                <a:cs typeface="Calibri" panose="020F0502020204030204" pitchFamily="34" charset="0"/>
              </a:rPr>
              <a:t>El modelo entidad-relación es un enfoque conceptual esencial para el diseño de bases de datos, proporcionando una representación abstracta de los datos y sus interacciones. Este modelo es fundamental para planificar y estructurar los datos de manera lógica y coherente antes de su implementación en sistemas de gestión de bases de datos, asegurando que la base de datos sea eficiente, escalable y fácil de mantener.</a:t>
            </a:r>
          </a:p>
          <a:p>
            <a:pPr marL="0" marR="0" lvl="0" indent="0" algn="l" defTabSz="914400" rtl="0" eaLnBrk="1" fontAlgn="auto" latinLnBrk="0" hangingPunct="1">
              <a:lnSpc>
                <a:spcPct val="100000"/>
              </a:lnSpc>
              <a:spcBef>
                <a:spcPts val="1200"/>
              </a:spcBef>
              <a:spcAft>
                <a:spcPts val="0"/>
              </a:spcAft>
              <a:buClr>
                <a:srgbClr val="000000"/>
              </a:buClr>
              <a:buSzPts val="1600"/>
              <a:buFont typeface="Arial"/>
              <a:buNone/>
              <a:tabLst/>
              <a:defRPr/>
            </a:pPr>
            <a:endParaRPr kumimoji="0" sz="1600" b="0" i="0" u="none" strike="noStrike" kern="0" cap="none" spc="0" normalizeH="0" baseline="0" noProof="0" dirty="0">
              <a:ln>
                <a:noFill/>
              </a:ln>
              <a:solidFill>
                <a:srgbClr val="000000"/>
              </a:solidFill>
              <a:effectLst/>
              <a:highlight>
                <a:srgbClr val="FFFFFF"/>
              </a:highlight>
              <a:uLnTx/>
              <a:uFillTx/>
              <a:latin typeface="Arial"/>
              <a:cs typeface="Arial"/>
              <a:sym typeface="Arial"/>
            </a:endParaRPr>
          </a:p>
        </p:txBody>
      </p:sp>
      <p:sp>
        <p:nvSpPr>
          <p:cNvPr id="168" name="Google Shape;168;g2153273d2e4_0_0"/>
          <p:cNvSpPr txBox="1"/>
          <p:nvPr/>
        </p:nvSpPr>
        <p:spPr>
          <a:xfrm>
            <a:off x="3844075" y="4128200"/>
            <a:ext cx="3420000" cy="400200"/>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pic>
        <p:nvPicPr>
          <p:cNvPr id="5" name="Imagen 4">
            <a:extLst>
              <a:ext uri="{FF2B5EF4-FFF2-40B4-BE49-F238E27FC236}">
                <a16:creationId xmlns:a16="http://schemas.microsoft.com/office/drawing/2014/main" id="{AA1BF006-2C6A-D0A7-1F66-65A67C075B42}"/>
              </a:ext>
            </a:extLst>
          </p:cNvPr>
          <p:cNvPicPr>
            <a:picLocks noChangeAspect="1"/>
          </p:cNvPicPr>
          <p:nvPr/>
        </p:nvPicPr>
        <p:blipFill>
          <a:blip r:embed="rId3"/>
          <a:stretch>
            <a:fillRect/>
          </a:stretch>
        </p:blipFill>
        <p:spPr>
          <a:xfrm>
            <a:off x="4167347" y="276620"/>
            <a:ext cx="7430609" cy="6304760"/>
          </a:xfrm>
          <a:prstGeom prst="rect">
            <a:avLst/>
          </a:prstGeom>
        </p:spPr>
      </p:pic>
      <p:sp>
        <p:nvSpPr>
          <p:cNvPr id="176" name="Google Shape;176;p8"/>
          <p:cNvSpPr txBox="1"/>
          <p:nvPr/>
        </p:nvSpPr>
        <p:spPr>
          <a:xfrm>
            <a:off x="548157" y="596198"/>
            <a:ext cx="5547843" cy="107303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90000"/>
              </a:lnSpc>
              <a:spcBef>
                <a:spcPts val="0"/>
              </a:spcBef>
              <a:spcAft>
                <a:spcPts val="0"/>
              </a:spcAft>
              <a:buClr>
                <a:srgbClr val="38AA00"/>
              </a:buClr>
              <a:buSzPts val="2600"/>
              <a:buFont typeface="Work Sans Light"/>
              <a:buNone/>
              <a:tabLst/>
              <a:defRPr/>
            </a:pPr>
            <a:r>
              <a:rPr kumimoji="0" lang="es-MX" sz="2600" b="0" i="0" u="none" strike="noStrike" kern="0" cap="none" spc="0" normalizeH="0" baseline="0" noProof="0" dirty="0">
                <a:ln>
                  <a:noFill/>
                </a:ln>
                <a:solidFill>
                  <a:srgbClr val="38AA00"/>
                </a:solidFill>
                <a:effectLst/>
                <a:uLnTx/>
                <a:uFillTx/>
                <a:latin typeface="Work Sans Light"/>
                <a:ea typeface="Work Sans Light"/>
                <a:cs typeface="Work Sans Light"/>
                <a:sym typeface="Work Sans Light"/>
              </a:rPr>
              <a:t>Modelo Relacional</a:t>
            </a: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p:txBody>
      </p:sp>
      <p:cxnSp>
        <p:nvCxnSpPr>
          <p:cNvPr id="177" name="Google Shape;177;p8"/>
          <p:cNvCxnSpPr>
            <a:cxnSpLocks/>
          </p:cNvCxnSpPr>
          <p:nvPr/>
        </p:nvCxnSpPr>
        <p:spPr>
          <a:xfrm>
            <a:off x="279673" y="1121143"/>
            <a:ext cx="3750790" cy="0"/>
          </a:xfrm>
          <a:prstGeom prst="straightConnector1">
            <a:avLst/>
          </a:prstGeom>
          <a:noFill/>
          <a:ln w="50800" cap="flat" cmpd="sng">
            <a:solidFill>
              <a:schemeClr val="accent6"/>
            </a:solidFill>
            <a:prstDash val="solid"/>
            <a:miter lim="800000"/>
            <a:headEnd type="none" w="sm" len="sm"/>
            <a:tailEnd type="none" w="sm" len="sm"/>
          </a:ln>
        </p:spPr>
      </p:cxnSp>
      <p:sp>
        <p:nvSpPr>
          <p:cNvPr id="179" name="Google Shape;179;p8"/>
          <p:cNvSpPr txBox="1"/>
          <p:nvPr/>
        </p:nvSpPr>
        <p:spPr>
          <a:xfrm flipH="1">
            <a:off x="9547000" y="6242400"/>
            <a:ext cx="2589000" cy="5814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80" name="Google Shape;180;p8"/>
          <p:cNvSpPr txBox="1"/>
          <p:nvPr/>
        </p:nvSpPr>
        <p:spPr>
          <a:xfrm>
            <a:off x="594044" y="1951687"/>
            <a:ext cx="2330064" cy="2585293"/>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Pts val="1600"/>
              <a:buFont typeface="Arial"/>
              <a:buNone/>
              <a:tabLst/>
              <a:defRPr/>
            </a:pPr>
            <a:r>
              <a:rPr kumimoji="0" lang="es-MX" sz="1200" b="0" i="0" u="none" strike="noStrike" kern="0" cap="none" spc="0" normalizeH="0" baseline="0" noProof="0" dirty="0">
                <a:ln>
                  <a:noFill/>
                </a:ln>
                <a:solidFill>
                  <a:srgbClr val="040C28"/>
                </a:solidFill>
                <a:effectLst/>
                <a:highlight>
                  <a:srgbClr val="FFFFFF"/>
                </a:highlight>
                <a:uLnTx/>
                <a:uFillTx/>
                <a:latin typeface="Calibri" panose="020F0502020204030204" pitchFamily="34" charset="0"/>
                <a:cs typeface="Calibri" panose="020F0502020204030204" pitchFamily="34" charset="0"/>
                <a:sym typeface="Arial"/>
              </a:rPr>
              <a:t>Un modelo relacional es un tipo de modelo de base de datos que organiza la información en tablas, o relaciones, compuestas por filas y columnas. Cada fila representa un registro único y cada columna un atributo de datos. Este modelo utiliza claves primarias y foráneas para establecer relaciones entre tablas (muchos a muchos, uno a muchos y uno a uno) asegurando la integridad y consistencia de los datos.</a:t>
            </a:r>
            <a:endParaRPr kumimoji="0" sz="1200" b="0" i="0" u="none" strike="noStrike" kern="0" cap="none" spc="0" normalizeH="0" baseline="0" noProof="0" dirty="0">
              <a:ln>
                <a:noFill/>
              </a:ln>
              <a:solidFill>
                <a:srgbClr val="000000"/>
              </a:solidFill>
              <a:effectLst/>
              <a:highlight>
                <a:srgbClr val="FFFFFF"/>
              </a:highlight>
              <a:uLnTx/>
              <a:uFillTx/>
              <a:latin typeface="Calibri" panose="020F0502020204030204" pitchFamily="34" charset="0"/>
              <a:cs typeface="Calibri" panose="020F0502020204030204" pitchFamily="34" charset="0"/>
              <a:sym typeface="Arial"/>
            </a:endParaRPr>
          </a:p>
        </p:txBody>
      </p:sp>
      <p:sp>
        <p:nvSpPr>
          <p:cNvPr id="4" name="CuadroTexto 3">
            <a:extLst>
              <a:ext uri="{FF2B5EF4-FFF2-40B4-BE49-F238E27FC236}">
                <a16:creationId xmlns:a16="http://schemas.microsoft.com/office/drawing/2014/main" id="{59C019EC-9399-BF33-001D-0351A1D36874}"/>
              </a:ext>
            </a:extLst>
          </p:cNvPr>
          <p:cNvSpPr txBox="1"/>
          <p:nvPr/>
        </p:nvSpPr>
        <p:spPr>
          <a:xfrm>
            <a:off x="594044" y="6394600"/>
            <a:ext cx="4224600" cy="276999"/>
          </a:xfrm>
          <a:prstGeom prst="rect">
            <a:avLst/>
          </a:prstGeom>
          <a:noFill/>
        </p:spPr>
        <p:txBody>
          <a:bodyPr wrap="square" rtlCol="0">
            <a:spAutoFit/>
          </a:bodyPr>
          <a:lstStyle/>
          <a:p>
            <a:r>
              <a:rPr lang="es-MX" sz="1200" dirty="0">
                <a:latin typeface="Calibri" panose="020F0502020204030204" pitchFamily="34" charset="0"/>
                <a:cs typeface="Calibri" panose="020F0502020204030204" pitchFamily="34" charset="0"/>
              </a:rPr>
              <a:t>Enlace documento Modelo relacional: </a:t>
            </a:r>
            <a:r>
              <a:rPr lang="es-MX" sz="1200" dirty="0">
                <a:latin typeface="Calibri" panose="020F0502020204030204" pitchFamily="34" charset="0"/>
                <a:cs typeface="Calibri" panose="020F0502020204030204" pitchFamily="34" charset="0"/>
                <a:hlinkClick r:id="rId4" action="ppaction://hlinkfile"/>
              </a:rPr>
              <a:t>Documento</a:t>
            </a:r>
            <a:endParaRPr lang="es-MX" sz="1200" dirty="0">
              <a:latin typeface="Calibri" panose="020F0502020204030204" pitchFamily="34" charset="0"/>
              <a:cs typeface="Calibri" panose="020F0502020204030204" pitchFamily="34"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pic>
        <p:nvPicPr>
          <p:cNvPr id="3" name="Imagen 2">
            <a:extLst>
              <a:ext uri="{FF2B5EF4-FFF2-40B4-BE49-F238E27FC236}">
                <a16:creationId xmlns:a16="http://schemas.microsoft.com/office/drawing/2014/main" id="{FEC482FF-DB76-6B5F-1862-BE88BA614F4A}"/>
              </a:ext>
            </a:extLst>
          </p:cNvPr>
          <p:cNvPicPr>
            <a:picLocks noChangeAspect="1"/>
          </p:cNvPicPr>
          <p:nvPr/>
        </p:nvPicPr>
        <p:blipFill>
          <a:blip r:embed="rId3"/>
          <a:stretch>
            <a:fillRect/>
          </a:stretch>
        </p:blipFill>
        <p:spPr>
          <a:xfrm>
            <a:off x="488479" y="791283"/>
            <a:ext cx="9685913" cy="5275433"/>
          </a:xfrm>
          <a:prstGeom prst="rect">
            <a:avLst/>
          </a:prstGeom>
        </p:spPr>
      </p:pic>
      <p:sp>
        <p:nvSpPr>
          <p:cNvPr id="190" name="Google Shape;190;g20e16186eda_0_18"/>
          <p:cNvSpPr txBox="1"/>
          <p:nvPr/>
        </p:nvSpPr>
        <p:spPr>
          <a:xfrm>
            <a:off x="784124" y="161383"/>
            <a:ext cx="5547900" cy="10731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90000"/>
              </a:lnSpc>
              <a:spcBef>
                <a:spcPts val="0"/>
              </a:spcBef>
              <a:spcAft>
                <a:spcPts val="0"/>
              </a:spcAft>
              <a:buClr>
                <a:srgbClr val="38AA00"/>
              </a:buClr>
              <a:buSzPts val="2600"/>
              <a:buFont typeface="Work Sans Light"/>
              <a:buNone/>
              <a:tabLst/>
              <a:defRPr/>
            </a:pPr>
            <a:r>
              <a:rPr kumimoji="0" lang="es-MX" sz="2600" b="0" i="0" u="none" strike="noStrike" kern="0" cap="none" spc="0" normalizeH="0" baseline="0" noProof="0" dirty="0">
                <a:ln>
                  <a:noFill/>
                </a:ln>
                <a:solidFill>
                  <a:srgbClr val="70AD47"/>
                </a:solidFill>
                <a:effectLst/>
                <a:uLnTx/>
                <a:uFillTx/>
                <a:latin typeface="Calibri"/>
                <a:ea typeface="Calibri"/>
                <a:cs typeface="Calibri"/>
                <a:sym typeface="Calibri"/>
              </a:rPr>
              <a:t>Normalización 1NF 2NF 3NF</a:t>
            </a:r>
            <a:endParaRPr kumimoji="0" sz="2600" b="0" i="0" u="none" strike="noStrike" kern="0" cap="none" spc="0" normalizeH="0" baseline="0" noProof="0" dirty="0">
              <a:ln>
                <a:noFill/>
              </a:ln>
              <a:solidFill>
                <a:srgbClr val="70AD47"/>
              </a:solidFill>
              <a:effectLst/>
              <a:uLnTx/>
              <a:uFillTx/>
              <a:latin typeface="Calibri"/>
              <a:ea typeface="Calibri"/>
              <a:cs typeface="Calibri"/>
              <a:sym typeface="Calibri"/>
            </a:endParaRPr>
          </a:p>
        </p:txBody>
      </p:sp>
      <p:cxnSp>
        <p:nvCxnSpPr>
          <p:cNvPr id="191" name="Google Shape;191;g20e16186eda_0_18"/>
          <p:cNvCxnSpPr>
            <a:cxnSpLocks/>
            <a:stCxn id="190" idx="1"/>
          </p:cNvCxnSpPr>
          <p:nvPr/>
        </p:nvCxnSpPr>
        <p:spPr>
          <a:xfrm>
            <a:off x="784124" y="697933"/>
            <a:ext cx="5052394" cy="0"/>
          </a:xfrm>
          <a:prstGeom prst="straightConnector1">
            <a:avLst/>
          </a:prstGeom>
          <a:noFill/>
          <a:ln w="50800" cap="flat" cmpd="sng">
            <a:solidFill>
              <a:schemeClr val="accent6"/>
            </a:solidFill>
            <a:prstDash val="solid"/>
            <a:miter lim="800000"/>
            <a:headEnd type="none" w="sm" len="sm"/>
            <a:tailEnd type="none" w="sm" len="sm"/>
          </a:ln>
        </p:spPr>
      </p:cxnSp>
      <p:sp>
        <p:nvSpPr>
          <p:cNvPr id="193" name="Google Shape;193;g20e16186eda_0_18"/>
          <p:cNvSpPr txBox="1"/>
          <p:nvPr/>
        </p:nvSpPr>
        <p:spPr>
          <a:xfrm>
            <a:off x="9987962" y="1750038"/>
            <a:ext cx="1973011" cy="3631733"/>
          </a:xfrm>
          <a:prstGeom prst="rect">
            <a:avLst/>
          </a:prstGeom>
          <a:noFill/>
          <a:ln>
            <a:noFill/>
          </a:ln>
        </p:spPr>
        <p:txBody>
          <a:bodyPr spcFirstLastPara="1" wrap="square" lIns="91425" tIns="91425" rIns="91425" bIns="91425" anchor="t" anchorCtr="0">
            <a:spAutoFit/>
          </a:bodyPr>
          <a:lstStyle/>
          <a:p>
            <a:r>
              <a:rPr lang="es-ES" dirty="0">
                <a:latin typeface="Calibri" panose="020F0502020204030204" pitchFamily="34" charset="0"/>
                <a:cs typeface="Calibri" panose="020F0502020204030204" pitchFamily="34" charset="0"/>
              </a:rPr>
              <a:t>La normalización de la base de datos consiste en aplicar reglas con el fin de cumplir tres objetivos:</a:t>
            </a:r>
          </a:p>
          <a:p>
            <a:pPr>
              <a:buFont typeface="+mj-lt"/>
              <a:buAutoNum type="arabicPeriod"/>
            </a:pPr>
            <a:r>
              <a:rPr lang="es-ES" dirty="0">
                <a:latin typeface="Calibri" panose="020F0502020204030204" pitchFamily="34" charset="0"/>
                <a:cs typeface="Calibri" panose="020F0502020204030204" pitchFamily="34" charset="0"/>
              </a:rPr>
              <a:t> Evitar la duplicación de información en la base de datos.</a:t>
            </a:r>
          </a:p>
          <a:p>
            <a:pPr>
              <a:buFont typeface="+mj-lt"/>
              <a:buAutoNum type="arabicPeriod"/>
            </a:pPr>
            <a:r>
              <a:rPr lang="es-ES" dirty="0">
                <a:latin typeface="Calibri" panose="020F0502020204030204" pitchFamily="34" charset="0"/>
                <a:cs typeface="Calibri" panose="020F0502020204030204" pitchFamily="34" charset="0"/>
              </a:rPr>
              <a:t> Prevenir problemas al agregar y actualizar datos en el sistema.</a:t>
            </a:r>
          </a:p>
          <a:p>
            <a:pPr>
              <a:buFont typeface="+mj-lt"/>
              <a:buAutoNum type="arabicPeriod"/>
            </a:pPr>
            <a:r>
              <a:rPr lang="es-ES" dirty="0">
                <a:latin typeface="Calibri" panose="020F0502020204030204" pitchFamily="34" charset="0"/>
                <a:cs typeface="Calibri" panose="020F0502020204030204" pitchFamily="34" charset="0"/>
              </a:rPr>
              <a:t> Asegurar el cumplimiento de las políticas de seguridad, garantizando la integridad de los datos.</a:t>
            </a:r>
          </a:p>
        </p:txBody>
      </p:sp>
      <p:sp>
        <p:nvSpPr>
          <p:cNvPr id="4" name="CuadroTexto 3">
            <a:extLst>
              <a:ext uri="{FF2B5EF4-FFF2-40B4-BE49-F238E27FC236}">
                <a16:creationId xmlns:a16="http://schemas.microsoft.com/office/drawing/2014/main" id="{798BBAED-C8B4-E085-0DAB-75E121422D32}"/>
              </a:ext>
            </a:extLst>
          </p:cNvPr>
          <p:cNvSpPr txBox="1"/>
          <p:nvPr/>
        </p:nvSpPr>
        <p:spPr>
          <a:xfrm>
            <a:off x="638432" y="6419618"/>
            <a:ext cx="4224600" cy="276999"/>
          </a:xfrm>
          <a:prstGeom prst="rect">
            <a:avLst/>
          </a:prstGeom>
          <a:noFill/>
        </p:spPr>
        <p:txBody>
          <a:bodyPr wrap="square" rtlCol="0">
            <a:spAutoFit/>
          </a:bodyPr>
          <a:lstStyle/>
          <a:p>
            <a:r>
              <a:rPr lang="es-MX" sz="1200" dirty="0">
                <a:latin typeface="Calibri" panose="020F0502020204030204" pitchFamily="34" charset="0"/>
                <a:cs typeface="Calibri" panose="020F0502020204030204" pitchFamily="34" charset="0"/>
              </a:rPr>
              <a:t>Enlace documento de la normalización: </a:t>
            </a:r>
            <a:r>
              <a:rPr lang="es-MX" sz="1200" dirty="0">
                <a:latin typeface="Calibri" panose="020F0502020204030204" pitchFamily="34" charset="0"/>
                <a:cs typeface="Calibri" panose="020F0502020204030204" pitchFamily="34" charset="0"/>
                <a:hlinkClick r:id="rId4" action="ppaction://hlinkfile"/>
              </a:rPr>
              <a:t>Normalización</a:t>
            </a:r>
            <a:endParaRPr lang="es-MX" sz="1200" dirty="0">
              <a:latin typeface="Calibri" panose="020F0502020204030204" pitchFamily="34" charset="0"/>
              <a:cs typeface="Calibri" panose="020F0502020204030204" pitchFamily="34"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pic>
        <p:nvPicPr>
          <p:cNvPr id="1026" name="Picture 2" descr="grupo de dibujos animados de vector de icono de personas en estilo cómico.  personas firman pictograma de ilustración. concepto de efecto de  salpicadura de negocios de personas. 16145774 Vector en Vecteezy">
            <a:extLst>
              <a:ext uri="{FF2B5EF4-FFF2-40B4-BE49-F238E27FC236}">
                <a16:creationId xmlns:a16="http://schemas.microsoft.com/office/drawing/2014/main" id="{2E2DBCC3-47EC-BAFC-BDAB-30A8AEBDC5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314" y="1605741"/>
            <a:ext cx="8128084" cy="4741199"/>
          </a:xfrm>
          <a:prstGeom prst="rect">
            <a:avLst/>
          </a:prstGeom>
          <a:noFill/>
          <a:extLst>
            <a:ext uri="{909E8E84-426E-40DD-AFC4-6F175D3DCCD1}">
              <a14:hiddenFill xmlns:a14="http://schemas.microsoft.com/office/drawing/2010/main">
                <a:solidFill>
                  <a:srgbClr val="FFFFFF"/>
                </a:solidFill>
              </a14:hiddenFill>
            </a:ext>
          </a:extLst>
        </p:spPr>
      </p:pic>
      <p:sp>
        <p:nvSpPr>
          <p:cNvPr id="104" name="Google Shape;104;p2"/>
          <p:cNvSpPr txBox="1">
            <a:spLocks noGrp="1"/>
          </p:cNvSpPr>
          <p:nvPr>
            <p:ph type="title"/>
          </p:nvPr>
        </p:nvSpPr>
        <p:spPr>
          <a:xfrm>
            <a:off x="456236" y="110481"/>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400"/>
              <a:buFont typeface="Work Sans Medium"/>
              <a:buNone/>
            </a:pPr>
            <a:r>
              <a:rPr lang="es-MX">
                <a:solidFill>
                  <a:schemeClr val="lt1"/>
                </a:solidFill>
                <a:latin typeface="Work Sans Medium"/>
                <a:ea typeface="Work Sans Medium"/>
                <a:cs typeface="Work Sans Medium"/>
                <a:sym typeface="Work Sans Medium"/>
              </a:rPr>
              <a:t>Integrantes</a:t>
            </a:r>
            <a:endParaRPr lang="es-MX"/>
          </a:p>
        </p:txBody>
      </p:sp>
      <p:sp>
        <p:nvSpPr>
          <p:cNvPr id="105" name="Google Shape;105;p2"/>
          <p:cNvSpPr txBox="1"/>
          <p:nvPr/>
        </p:nvSpPr>
        <p:spPr>
          <a:xfrm>
            <a:off x="7943898" y="3437751"/>
            <a:ext cx="3912343" cy="1077178"/>
          </a:xfrm>
          <a:prstGeom prst="rect">
            <a:avLst/>
          </a:prstGeom>
          <a:noFill/>
          <a:ln>
            <a:noFill/>
          </a:ln>
        </p:spPr>
        <p:txBody>
          <a:bodyPr spcFirstLastPara="1" wrap="square" lIns="91425" tIns="45700" rIns="91425" bIns="45700" anchor="t" anchorCtr="0">
            <a:spAutoFit/>
          </a:bodyPr>
          <a:lstStyle/>
          <a:p>
            <a:pPr algn="ctr" rtl="0" fontAlgn="base">
              <a:buFont typeface="Arial" panose="020B0604020202020204" pitchFamily="34" charset="0"/>
              <a:buChar char="•"/>
            </a:pPr>
            <a:r>
              <a:rPr lang="es-MX" sz="3200" b="0" i="0" u="none" strike="noStrike" dirty="0">
                <a:solidFill>
                  <a:srgbClr val="000000"/>
                </a:solidFill>
                <a:effectLst/>
                <a:latin typeface="Calibri" panose="020F0502020204030204" pitchFamily="34" charset="0"/>
                <a:cs typeface="Calibri" panose="020F0502020204030204" pitchFamily="34" charset="0"/>
              </a:rPr>
              <a:t> Diego Guerra</a:t>
            </a:r>
            <a:r>
              <a:rPr lang="es-MX" sz="3200" b="0" i="0" dirty="0">
                <a:solidFill>
                  <a:srgbClr val="000000"/>
                </a:solidFill>
                <a:effectLst/>
                <a:latin typeface="Calibri" panose="020F0502020204030204" pitchFamily="34" charset="0"/>
                <a:cs typeface="Calibri" panose="020F0502020204030204" pitchFamily="34" charset="0"/>
              </a:rPr>
              <a:t>​</a:t>
            </a:r>
          </a:p>
          <a:p>
            <a:pPr algn="ctr" rtl="0" fontAlgn="base">
              <a:buFont typeface="Arial" panose="020B0604020202020204" pitchFamily="34" charset="0"/>
              <a:buChar char="•"/>
            </a:pPr>
            <a:r>
              <a:rPr lang="es-MX" sz="3200" b="0" i="0" u="none" strike="noStrike" dirty="0">
                <a:solidFill>
                  <a:srgbClr val="000000"/>
                </a:solidFill>
                <a:effectLst/>
                <a:latin typeface="Calibri" panose="020F0502020204030204" pitchFamily="34" charset="0"/>
                <a:cs typeface="Calibri" panose="020F0502020204030204" pitchFamily="34" charset="0"/>
              </a:rPr>
              <a:t> Ian Rodríguez</a:t>
            </a:r>
            <a:r>
              <a:rPr lang="es-MX" sz="3200" b="0" i="0" dirty="0">
                <a:solidFill>
                  <a:srgbClr val="000000"/>
                </a:solidFill>
                <a:effectLst/>
                <a:latin typeface="Calibri" panose="020F0502020204030204" pitchFamily="34" charset="0"/>
                <a:cs typeface="Calibri" panose="020F0502020204030204" pitchFamily="34" charset="0"/>
              </a:rPr>
              <a:t>​</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g211a877bdc2_0_5"/>
          <p:cNvSpPr txBox="1"/>
          <p:nvPr/>
        </p:nvSpPr>
        <p:spPr>
          <a:xfrm>
            <a:off x="470517" y="186401"/>
            <a:ext cx="5547900" cy="10731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90000"/>
              </a:lnSpc>
              <a:spcBef>
                <a:spcPts val="0"/>
              </a:spcBef>
              <a:spcAft>
                <a:spcPts val="0"/>
              </a:spcAft>
              <a:buClr>
                <a:srgbClr val="38AA00"/>
              </a:buClr>
              <a:buSzPts val="2600"/>
              <a:buFont typeface="Work Sans Light"/>
              <a:buNone/>
              <a:tabLst/>
              <a:defRPr/>
            </a:pPr>
            <a:r>
              <a:rPr kumimoji="0" lang="es-MX" sz="2600" b="0" i="0" u="none" strike="noStrike" kern="0" cap="none" spc="0" normalizeH="0" baseline="0" noProof="0" dirty="0">
                <a:ln>
                  <a:noFill/>
                </a:ln>
                <a:solidFill>
                  <a:srgbClr val="70AD47"/>
                </a:solidFill>
                <a:effectLst/>
                <a:uLnTx/>
                <a:uFillTx/>
                <a:latin typeface="Calibri"/>
                <a:ea typeface="Calibri"/>
                <a:cs typeface="Calibri"/>
                <a:sym typeface="Calibri"/>
              </a:rPr>
              <a:t>Diccionario de Datos</a:t>
            </a:r>
            <a:endParaRPr kumimoji="0" sz="2600" b="0" i="0" u="none" strike="noStrike" kern="0" cap="none" spc="0" normalizeH="0" baseline="0" noProof="0" dirty="0">
              <a:ln>
                <a:noFill/>
              </a:ln>
              <a:solidFill>
                <a:srgbClr val="70AD47"/>
              </a:solidFill>
              <a:effectLst/>
              <a:uLnTx/>
              <a:uFillTx/>
              <a:latin typeface="Calibri"/>
              <a:ea typeface="Calibri"/>
              <a:cs typeface="Calibri"/>
              <a:sym typeface="Calibri"/>
            </a:endParaRPr>
          </a:p>
        </p:txBody>
      </p:sp>
      <p:cxnSp>
        <p:nvCxnSpPr>
          <p:cNvPr id="202" name="Google Shape;202;g211a877bdc2_0_5"/>
          <p:cNvCxnSpPr>
            <a:cxnSpLocks/>
            <a:stCxn id="201" idx="1"/>
          </p:cNvCxnSpPr>
          <p:nvPr/>
        </p:nvCxnSpPr>
        <p:spPr>
          <a:xfrm>
            <a:off x="470517" y="722951"/>
            <a:ext cx="5043340" cy="0"/>
          </a:xfrm>
          <a:prstGeom prst="straightConnector1">
            <a:avLst/>
          </a:prstGeom>
          <a:noFill/>
          <a:ln w="50800" cap="flat" cmpd="sng">
            <a:solidFill>
              <a:schemeClr val="accent6"/>
            </a:solidFill>
            <a:prstDash val="solid"/>
            <a:miter lim="800000"/>
            <a:headEnd type="none" w="sm" len="sm"/>
            <a:tailEnd type="none" w="sm" len="sm"/>
          </a:ln>
        </p:spPr>
      </p:cxnSp>
      <p:sp>
        <p:nvSpPr>
          <p:cNvPr id="203" name="Google Shape;203;g211a877bdc2_0_5"/>
          <p:cNvSpPr txBox="1"/>
          <p:nvPr/>
        </p:nvSpPr>
        <p:spPr>
          <a:xfrm>
            <a:off x="863800" y="2089550"/>
            <a:ext cx="5214900" cy="461700"/>
          </a:xfrm>
          <a:prstGeom prst="rect">
            <a:avLst/>
          </a:prstGeom>
          <a:noFill/>
          <a:ln>
            <a:noFill/>
          </a:ln>
        </p:spPr>
        <p:txBody>
          <a:bodyPr spcFirstLastPara="1" wrap="square" lIns="91425" tIns="91425" rIns="91425" bIns="91425" anchor="t" anchorCtr="0">
            <a:spAutoFit/>
          </a:bodyPr>
          <a:lstStyle/>
          <a:p>
            <a:pPr marL="0" marR="0" lvl="0" indent="0" algn="just" defTabSz="914400" rtl="0" eaLnBrk="1" fontAlgn="auto" latinLnBrk="0" hangingPunct="1">
              <a:lnSpc>
                <a:spcPct val="100000"/>
              </a:lnSpc>
              <a:spcBef>
                <a:spcPts val="1500"/>
              </a:spcBef>
              <a:spcAft>
                <a:spcPts val="1500"/>
              </a:spcAft>
              <a:buClr>
                <a:srgbClr val="000000"/>
              </a:buClr>
              <a:buSzPts val="1800"/>
              <a:buFont typeface="Arial"/>
              <a:buNone/>
              <a:tabLst/>
              <a:defRPr/>
            </a:pPr>
            <a:endParaRPr kumimoji="0" sz="1800" b="0" i="0" u="none" strike="noStrike" kern="0" cap="none" spc="0" normalizeH="0" baseline="0" noProof="0">
              <a:ln>
                <a:noFill/>
              </a:ln>
              <a:solidFill>
                <a:srgbClr val="0D0D0D"/>
              </a:solidFill>
              <a:effectLst/>
              <a:highlight>
                <a:srgbClr val="FFFFFF"/>
              </a:highlight>
              <a:uLnTx/>
              <a:uFillTx/>
              <a:latin typeface="Roboto"/>
              <a:ea typeface="Roboto"/>
              <a:cs typeface="Roboto"/>
              <a:sym typeface="Roboto"/>
            </a:endParaRPr>
          </a:p>
        </p:txBody>
      </p:sp>
      <p:sp>
        <p:nvSpPr>
          <p:cNvPr id="204" name="Google Shape;204;g211a877bdc2_0_5"/>
          <p:cNvSpPr txBox="1"/>
          <p:nvPr/>
        </p:nvSpPr>
        <p:spPr>
          <a:xfrm>
            <a:off x="10599825" y="1507199"/>
            <a:ext cx="1332057" cy="3062347"/>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kumimoji="0" lang="es-ES" sz="1100" b="0" i="0" u="none" strike="noStrike" kern="0" cap="none" spc="0" normalizeH="0" baseline="0" noProof="0" dirty="0">
                <a:ln>
                  <a:noFill/>
                </a:ln>
                <a:solidFill>
                  <a:srgbClr val="202122"/>
                </a:solidFill>
                <a:effectLst/>
                <a:highlight>
                  <a:srgbClr val="FFFFFF"/>
                </a:highlight>
                <a:uLnTx/>
                <a:uFillTx/>
                <a:latin typeface="Arial"/>
                <a:ea typeface="Arial"/>
                <a:cs typeface="Arial"/>
                <a:sym typeface="Arial"/>
              </a:rPr>
              <a:t>En el diccionario de datos se encuentra la lista de todos los elementos que forman parte del flujo de datos en todo el sistema. Este es un conjunto de archivos que almacena información acerca de los datos que se guardan en la base de datos.</a:t>
            </a:r>
            <a:endParaRPr kumimoji="0" sz="900" b="0" i="0" u="none" strike="noStrike" kern="0" cap="none" spc="0" normalizeH="0" baseline="0" noProof="0" dirty="0">
              <a:ln>
                <a:noFill/>
              </a:ln>
              <a:solidFill>
                <a:srgbClr val="202122"/>
              </a:solidFill>
              <a:effectLst/>
              <a:highlight>
                <a:srgbClr val="FFFFFF"/>
              </a:highlight>
              <a:uLnTx/>
              <a:uFillTx/>
              <a:latin typeface="Arial"/>
              <a:ea typeface="Arial"/>
              <a:cs typeface="Arial"/>
              <a:sym typeface="Arial"/>
            </a:endParaRPr>
          </a:p>
        </p:txBody>
      </p:sp>
      <p:sp>
        <p:nvSpPr>
          <p:cNvPr id="7" name="CuadroTexto 6">
            <a:extLst>
              <a:ext uri="{FF2B5EF4-FFF2-40B4-BE49-F238E27FC236}">
                <a16:creationId xmlns:a16="http://schemas.microsoft.com/office/drawing/2014/main" id="{FB1CF258-9718-E782-8CF3-52247104FABB}"/>
              </a:ext>
            </a:extLst>
          </p:cNvPr>
          <p:cNvSpPr txBox="1"/>
          <p:nvPr/>
        </p:nvSpPr>
        <p:spPr>
          <a:xfrm>
            <a:off x="470515" y="6533099"/>
            <a:ext cx="4224600" cy="276999"/>
          </a:xfrm>
          <a:prstGeom prst="rect">
            <a:avLst/>
          </a:prstGeom>
          <a:noFill/>
        </p:spPr>
        <p:txBody>
          <a:bodyPr wrap="square" rtlCol="0">
            <a:spAutoFit/>
          </a:bodyPr>
          <a:lstStyle/>
          <a:p>
            <a:r>
              <a:rPr lang="es-MX" sz="1200" dirty="0">
                <a:latin typeface="Calibri" panose="020F0502020204030204" pitchFamily="34" charset="0"/>
                <a:cs typeface="Calibri" panose="020F0502020204030204" pitchFamily="34" charset="0"/>
              </a:rPr>
              <a:t>Enlace al Diccionario de Datos: </a:t>
            </a:r>
            <a:r>
              <a:rPr lang="es-MX" sz="1200" dirty="0">
                <a:latin typeface="Calibri" panose="020F0502020204030204" pitchFamily="34" charset="0"/>
                <a:cs typeface="Calibri" panose="020F0502020204030204" pitchFamily="34" charset="0"/>
                <a:hlinkClick r:id="rId3" action="ppaction://hlinkfile"/>
              </a:rPr>
              <a:t>Diccionario</a:t>
            </a:r>
            <a:endParaRPr lang="es-MX" sz="1200" dirty="0">
              <a:latin typeface="Calibri" panose="020F0502020204030204" pitchFamily="34" charset="0"/>
              <a:cs typeface="Calibri" panose="020F0502020204030204" pitchFamily="34" charset="0"/>
            </a:endParaRPr>
          </a:p>
        </p:txBody>
      </p:sp>
      <p:pic>
        <p:nvPicPr>
          <p:cNvPr id="4" name="Imagen 3">
            <a:extLst>
              <a:ext uri="{FF2B5EF4-FFF2-40B4-BE49-F238E27FC236}">
                <a16:creationId xmlns:a16="http://schemas.microsoft.com/office/drawing/2014/main" id="{3BC40B0C-54FB-8BFE-511E-8231C55E78D7}"/>
              </a:ext>
            </a:extLst>
          </p:cNvPr>
          <p:cNvPicPr>
            <a:picLocks noChangeAspect="1"/>
          </p:cNvPicPr>
          <p:nvPr/>
        </p:nvPicPr>
        <p:blipFill>
          <a:blip r:embed="rId4"/>
          <a:stretch>
            <a:fillRect/>
          </a:stretch>
        </p:blipFill>
        <p:spPr>
          <a:xfrm>
            <a:off x="366107" y="940689"/>
            <a:ext cx="5218217" cy="5433477"/>
          </a:xfrm>
          <a:prstGeom prst="rect">
            <a:avLst/>
          </a:prstGeom>
        </p:spPr>
      </p:pic>
      <p:pic>
        <p:nvPicPr>
          <p:cNvPr id="8" name="Imagen 7">
            <a:extLst>
              <a:ext uri="{FF2B5EF4-FFF2-40B4-BE49-F238E27FC236}">
                <a16:creationId xmlns:a16="http://schemas.microsoft.com/office/drawing/2014/main" id="{AEE76D9E-1165-47EA-10A3-49165FA17D2F}"/>
              </a:ext>
            </a:extLst>
          </p:cNvPr>
          <p:cNvPicPr>
            <a:picLocks noChangeAspect="1"/>
          </p:cNvPicPr>
          <p:nvPr/>
        </p:nvPicPr>
        <p:blipFill>
          <a:blip r:embed="rId5"/>
          <a:stretch>
            <a:fillRect/>
          </a:stretch>
        </p:blipFill>
        <p:spPr>
          <a:xfrm>
            <a:off x="5844858" y="940690"/>
            <a:ext cx="4694684" cy="5433476"/>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pic>
        <p:nvPicPr>
          <p:cNvPr id="4" name="Imagen 3">
            <a:extLst>
              <a:ext uri="{FF2B5EF4-FFF2-40B4-BE49-F238E27FC236}">
                <a16:creationId xmlns:a16="http://schemas.microsoft.com/office/drawing/2014/main" id="{EA584C4F-6BC9-0734-C9CB-4CAC2A20196C}"/>
              </a:ext>
            </a:extLst>
          </p:cNvPr>
          <p:cNvPicPr>
            <a:picLocks noChangeAspect="1"/>
          </p:cNvPicPr>
          <p:nvPr/>
        </p:nvPicPr>
        <p:blipFill>
          <a:blip r:embed="rId3"/>
          <a:stretch>
            <a:fillRect/>
          </a:stretch>
        </p:blipFill>
        <p:spPr>
          <a:xfrm>
            <a:off x="2795762" y="810487"/>
            <a:ext cx="8965671" cy="5756813"/>
          </a:xfrm>
          <a:prstGeom prst="rect">
            <a:avLst/>
          </a:prstGeom>
        </p:spPr>
      </p:pic>
      <p:sp>
        <p:nvSpPr>
          <p:cNvPr id="212" name="Google Shape;212;g211a877bdc2_0_13"/>
          <p:cNvSpPr txBox="1"/>
          <p:nvPr/>
        </p:nvSpPr>
        <p:spPr>
          <a:xfrm>
            <a:off x="665968" y="334995"/>
            <a:ext cx="5547900" cy="10731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90000"/>
              </a:lnSpc>
              <a:spcBef>
                <a:spcPts val="0"/>
              </a:spcBef>
              <a:spcAft>
                <a:spcPts val="0"/>
              </a:spcAft>
              <a:buClr>
                <a:srgbClr val="38AA00"/>
              </a:buClr>
              <a:buSzPts val="2600"/>
              <a:buFont typeface="Work Sans Light"/>
              <a:buNone/>
              <a:tabLst/>
              <a:defRPr/>
            </a:pPr>
            <a:r>
              <a:rPr kumimoji="0" lang="es-MX" sz="2600" b="0" i="0" u="none" strike="noStrike" kern="0" cap="none" spc="0" normalizeH="0" baseline="0" noProof="0" dirty="0">
                <a:ln>
                  <a:noFill/>
                </a:ln>
                <a:solidFill>
                  <a:srgbClr val="70AD47"/>
                </a:solidFill>
                <a:effectLst/>
                <a:uLnTx/>
                <a:uFillTx/>
                <a:latin typeface="Calibri"/>
                <a:ea typeface="Calibri"/>
                <a:cs typeface="Calibri"/>
                <a:sym typeface="Calibri"/>
              </a:rPr>
              <a:t>Diagrama de clases</a:t>
            </a:r>
            <a:endParaRPr kumimoji="0" sz="2600" b="0" i="0" u="none" strike="noStrike" kern="0" cap="none" spc="0" normalizeH="0" baseline="0" noProof="0" dirty="0">
              <a:ln>
                <a:noFill/>
              </a:ln>
              <a:solidFill>
                <a:srgbClr val="70AD47"/>
              </a:solidFill>
              <a:effectLst/>
              <a:uLnTx/>
              <a:uFillTx/>
              <a:latin typeface="Calibri"/>
              <a:ea typeface="Calibri"/>
              <a:cs typeface="Calibri"/>
              <a:sym typeface="Calibri"/>
            </a:endParaRPr>
          </a:p>
        </p:txBody>
      </p:sp>
      <p:cxnSp>
        <p:nvCxnSpPr>
          <p:cNvPr id="213" name="Google Shape;213;g211a877bdc2_0_13"/>
          <p:cNvCxnSpPr>
            <a:cxnSpLocks/>
          </p:cNvCxnSpPr>
          <p:nvPr/>
        </p:nvCxnSpPr>
        <p:spPr>
          <a:xfrm>
            <a:off x="680656" y="782768"/>
            <a:ext cx="5016180" cy="0"/>
          </a:xfrm>
          <a:prstGeom prst="straightConnector1">
            <a:avLst/>
          </a:prstGeom>
          <a:noFill/>
          <a:ln w="50800" cap="flat" cmpd="sng">
            <a:solidFill>
              <a:schemeClr val="accent6"/>
            </a:solidFill>
            <a:prstDash val="solid"/>
            <a:miter lim="800000"/>
            <a:headEnd type="none" w="sm" len="sm"/>
            <a:tailEnd type="none" w="sm" len="sm"/>
          </a:ln>
        </p:spPr>
      </p:cxnSp>
      <p:sp>
        <p:nvSpPr>
          <p:cNvPr id="215" name="Google Shape;215;g211a877bdc2_0_13"/>
          <p:cNvSpPr txBox="1"/>
          <p:nvPr/>
        </p:nvSpPr>
        <p:spPr>
          <a:xfrm flipH="1">
            <a:off x="10270500" y="6276600"/>
            <a:ext cx="1921500" cy="5814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16" name="Google Shape;216;g211a877bdc2_0_13"/>
          <p:cNvSpPr txBox="1"/>
          <p:nvPr/>
        </p:nvSpPr>
        <p:spPr>
          <a:xfrm>
            <a:off x="518699" y="1835630"/>
            <a:ext cx="2277063" cy="1825085"/>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15000"/>
              </a:lnSpc>
              <a:spcBef>
                <a:spcPts val="1200"/>
              </a:spcBef>
              <a:spcAft>
                <a:spcPts val="0"/>
              </a:spcAft>
              <a:buClr>
                <a:srgbClr val="000000"/>
              </a:buClr>
              <a:buSzPts val="1100"/>
              <a:buFont typeface="Arial"/>
              <a:buNone/>
              <a:tabLst/>
              <a:defRPr/>
            </a:pPr>
            <a:r>
              <a:rPr kumimoji="0" lang="es-ES" sz="1050" b="0" i="0" u="none" strike="noStrike" kern="0" cap="none" spc="0" normalizeH="0" baseline="0" noProof="0" dirty="0">
                <a:ln>
                  <a:noFill/>
                </a:ln>
                <a:solidFill>
                  <a:srgbClr val="282C33"/>
                </a:solidFill>
                <a:effectLst/>
                <a:uLnTx/>
                <a:uFillTx/>
                <a:latin typeface="Arial"/>
                <a:cs typeface="Arial"/>
                <a:sym typeface="Arial"/>
              </a:rPr>
              <a:t>Un diagrama de clases es una representación visual de las clases en un sistema y sus relaciones. Muestra atributos, métodos y las conexiones entre las clases, destacando tanto la estructura estática como las interacciones entre los objetos.</a:t>
            </a:r>
            <a:endParaRPr kumimoji="0" sz="1050" b="0" i="0" u="none" strike="noStrike" kern="0" cap="none" spc="0" normalizeH="0" baseline="0" noProof="0" dirty="0">
              <a:ln>
                <a:noFill/>
              </a:ln>
              <a:solidFill>
                <a:srgbClr val="282C33"/>
              </a:solidFill>
              <a:effectLst/>
              <a:uLnTx/>
              <a:uFillTx/>
              <a:latin typeface="Arial"/>
              <a:cs typeface="Arial"/>
              <a:sym typeface="Arial"/>
            </a:endParaRPr>
          </a:p>
        </p:txBody>
      </p:sp>
      <p:sp>
        <p:nvSpPr>
          <p:cNvPr id="8" name="CuadroTexto 7">
            <a:extLst>
              <a:ext uri="{FF2B5EF4-FFF2-40B4-BE49-F238E27FC236}">
                <a16:creationId xmlns:a16="http://schemas.microsoft.com/office/drawing/2014/main" id="{AEB40EA9-46F7-F3BF-0390-D12A3BACEFBF}"/>
              </a:ext>
            </a:extLst>
          </p:cNvPr>
          <p:cNvSpPr txBox="1"/>
          <p:nvPr/>
        </p:nvSpPr>
        <p:spPr>
          <a:xfrm>
            <a:off x="218667" y="6368678"/>
            <a:ext cx="2877125" cy="276999"/>
          </a:xfrm>
          <a:prstGeom prst="rect">
            <a:avLst/>
          </a:prstGeom>
          <a:noFill/>
        </p:spPr>
        <p:txBody>
          <a:bodyPr wrap="square" rtlCol="0">
            <a:spAutoFit/>
          </a:bodyPr>
          <a:lstStyle/>
          <a:p>
            <a:r>
              <a:rPr lang="es-MX" sz="1200" dirty="0">
                <a:latin typeface="Calibri" panose="020F0502020204030204" pitchFamily="34" charset="0"/>
                <a:cs typeface="Calibri" panose="020F0502020204030204" pitchFamily="34" charset="0"/>
              </a:rPr>
              <a:t>Enlace al Diagrama de Clases: </a:t>
            </a:r>
            <a:r>
              <a:rPr lang="es-MX" sz="1200" dirty="0">
                <a:latin typeface="Calibri" panose="020F0502020204030204" pitchFamily="34" charset="0"/>
                <a:cs typeface="Calibri" panose="020F0502020204030204" pitchFamily="34" charset="0"/>
                <a:hlinkClick r:id="rId4" action="ppaction://hlinkfile"/>
              </a:rPr>
              <a:t>Diagrama</a:t>
            </a:r>
            <a:endParaRPr lang="es-MX" sz="1200" dirty="0">
              <a:latin typeface="Calibri" panose="020F0502020204030204" pitchFamily="34" charset="0"/>
              <a:cs typeface="Calibri" panose="020F0502020204030204" pitchFamily="34"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pic>
        <p:nvPicPr>
          <p:cNvPr id="12290" name="Picture 2" descr="Diagrama&#10;&#10;Descripción generada automáticamente">
            <a:extLst>
              <a:ext uri="{FF2B5EF4-FFF2-40B4-BE49-F238E27FC236}">
                <a16:creationId xmlns:a16="http://schemas.microsoft.com/office/drawing/2014/main" id="{2FEB5926-D11B-CE3B-236F-F1F8CEA00F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1810" y="2455502"/>
            <a:ext cx="10022640" cy="4313841"/>
          </a:xfrm>
          <a:prstGeom prst="rect">
            <a:avLst/>
          </a:prstGeom>
          <a:noFill/>
          <a:extLst>
            <a:ext uri="{909E8E84-426E-40DD-AFC4-6F175D3DCCD1}">
              <a14:hiddenFill xmlns:a14="http://schemas.microsoft.com/office/drawing/2010/main">
                <a:solidFill>
                  <a:srgbClr val="FFFFFF"/>
                </a:solidFill>
              </a14:hiddenFill>
            </a:ext>
          </a:extLst>
        </p:spPr>
      </p:pic>
      <p:sp>
        <p:nvSpPr>
          <p:cNvPr id="224" name="Google Shape;224;g211a877bdc2_0_32"/>
          <p:cNvSpPr txBox="1"/>
          <p:nvPr/>
        </p:nvSpPr>
        <p:spPr>
          <a:xfrm>
            <a:off x="950054" y="605917"/>
            <a:ext cx="5547900" cy="10731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90000"/>
              </a:lnSpc>
              <a:spcBef>
                <a:spcPts val="0"/>
              </a:spcBef>
              <a:spcAft>
                <a:spcPts val="0"/>
              </a:spcAft>
              <a:buClr>
                <a:srgbClr val="38AA00"/>
              </a:buClr>
              <a:buSzPts val="2600"/>
              <a:buFont typeface="Work Sans Light"/>
              <a:buNone/>
              <a:tabLst/>
              <a:defRPr/>
            </a:pPr>
            <a:r>
              <a:rPr kumimoji="0" lang="es-MX" sz="2600" b="0" i="0" u="none" strike="noStrike" kern="0" cap="none" spc="0" normalizeH="0" baseline="0" noProof="0" dirty="0">
                <a:ln>
                  <a:noFill/>
                </a:ln>
                <a:solidFill>
                  <a:srgbClr val="70AD47"/>
                </a:solidFill>
                <a:effectLst/>
                <a:uLnTx/>
                <a:uFillTx/>
                <a:latin typeface="Calibri"/>
                <a:ea typeface="Calibri"/>
                <a:cs typeface="Calibri"/>
                <a:sym typeface="Calibri"/>
              </a:rPr>
              <a:t>Diagrama de Despliegue</a:t>
            </a:r>
            <a:endParaRPr kumimoji="0" sz="2600" b="0" i="0" u="none" strike="noStrike" kern="0" cap="none" spc="0" normalizeH="0" baseline="0" noProof="0" dirty="0">
              <a:ln>
                <a:noFill/>
              </a:ln>
              <a:solidFill>
                <a:srgbClr val="70AD47"/>
              </a:solidFill>
              <a:effectLst/>
              <a:uLnTx/>
              <a:uFillTx/>
              <a:latin typeface="Calibri"/>
              <a:ea typeface="Calibri"/>
              <a:cs typeface="Calibri"/>
              <a:sym typeface="Calibri"/>
            </a:endParaRPr>
          </a:p>
        </p:txBody>
      </p:sp>
      <p:cxnSp>
        <p:nvCxnSpPr>
          <p:cNvPr id="225" name="Google Shape;225;g211a877bdc2_0_32"/>
          <p:cNvCxnSpPr>
            <a:cxnSpLocks/>
            <a:stCxn id="224" idx="1"/>
          </p:cNvCxnSpPr>
          <p:nvPr/>
        </p:nvCxnSpPr>
        <p:spPr>
          <a:xfrm>
            <a:off x="950054" y="1142467"/>
            <a:ext cx="5042396" cy="0"/>
          </a:xfrm>
          <a:prstGeom prst="straightConnector1">
            <a:avLst/>
          </a:prstGeom>
          <a:noFill/>
          <a:ln w="50800" cap="flat" cmpd="sng">
            <a:solidFill>
              <a:schemeClr val="accent6"/>
            </a:solidFill>
            <a:prstDash val="solid"/>
            <a:miter lim="800000"/>
            <a:headEnd type="none" w="sm" len="sm"/>
            <a:tailEnd type="none" w="sm" len="sm"/>
          </a:ln>
        </p:spPr>
      </p:cxnSp>
      <p:sp>
        <p:nvSpPr>
          <p:cNvPr id="226" name="Google Shape;226;g211a877bdc2_0_32"/>
          <p:cNvSpPr txBox="1"/>
          <p:nvPr/>
        </p:nvSpPr>
        <p:spPr>
          <a:xfrm>
            <a:off x="777550" y="2089550"/>
            <a:ext cx="5214900" cy="461700"/>
          </a:xfrm>
          <a:prstGeom prst="rect">
            <a:avLst/>
          </a:prstGeom>
          <a:noFill/>
          <a:ln>
            <a:noFill/>
          </a:ln>
        </p:spPr>
        <p:txBody>
          <a:bodyPr spcFirstLastPara="1" wrap="square" lIns="91425" tIns="91425" rIns="91425" bIns="91425" anchor="t" anchorCtr="0">
            <a:spAutoFit/>
          </a:bodyPr>
          <a:lstStyle/>
          <a:p>
            <a:pPr marL="0" marR="0" lvl="0" indent="0" algn="just" defTabSz="914400" rtl="0" eaLnBrk="1" fontAlgn="auto" latinLnBrk="0" hangingPunct="1">
              <a:lnSpc>
                <a:spcPct val="100000"/>
              </a:lnSpc>
              <a:spcBef>
                <a:spcPts val="1500"/>
              </a:spcBef>
              <a:spcAft>
                <a:spcPts val="1500"/>
              </a:spcAft>
              <a:buClr>
                <a:srgbClr val="000000"/>
              </a:buClr>
              <a:buSzPts val="1800"/>
              <a:buFont typeface="Arial"/>
              <a:buNone/>
              <a:tabLst/>
              <a:defRPr/>
            </a:pPr>
            <a:endParaRPr kumimoji="0" sz="1800" b="0" i="0" u="none" strike="noStrike" kern="0" cap="none" spc="0" normalizeH="0" baseline="0" noProof="0">
              <a:ln>
                <a:noFill/>
              </a:ln>
              <a:solidFill>
                <a:srgbClr val="0D0D0D"/>
              </a:solidFill>
              <a:effectLst/>
              <a:highlight>
                <a:srgbClr val="FFFFFF"/>
              </a:highlight>
              <a:uLnTx/>
              <a:uFillTx/>
              <a:latin typeface="Roboto"/>
              <a:ea typeface="Roboto"/>
              <a:cs typeface="Roboto"/>
              <a:sym typeface="Roboto"/>
            </a:endParaRPr>
          </a:p>
        </p:txBody>
      </p:sp>
      <p:sp>
        <p:nvSpPr>
          <p:cNvPr id="227" name="Google Shape;227;g211a877bdc2_0_32"/>
          <p:cNvSpPr txBox="1"/>
          <p:nvPr/>
        </p:nvSpPr>
        <p:spPr>
          <a:xfrm>
            <a:off x="466831" y="1235485"/>
            <a:ext cx="3831269" cy="1708130"/>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kumimoji="0" lang="es-MX" sz="1100" b="0" i="0" u="none" strike="noStrike" kern="0" cap="none" spc="0" normalizeH="0" baseline="0" noProof="0" dirty="0">
                <a:ln>
                  <a:noFill/>
                </a:ln>
                <a:solidFill>
                  <a:srgbClr val="333333"/>
                </a:solidFill>
                <a:effectLst/>
                <a:highlight>
                  <a:srgbClr val="FFFFFF"/>
                </a:highlight>
                <a:uLnTx/>
                <a:uFillTx/>
                <a:latin typeface="Calibri" panose="020F0502020204030204" pitchFamily="34" charset="0"/>
                <a:cs typeface="Calibri" panose="020F0502020204030204" pitchFamily="34" charset="0"/>
                <a:sym typeface="Arial"/>
              </a:rPr>
              <a:t>Un diagrama de despliegue es una representación gráfica que muestra la arquitectura física de un sistema, destacando cómo se distribuyen sus componentes de software en el hardware. Este tipo de diagrama incluye nodos, que pueden ser dispositivos físicos o entornos de ejecución, y muestra las conexiones y dependencias entre ellos. Además, detalla qué software se ejecuta en cada nodo y cómo interactúan los diferentes componentes del sistema a través de estas conexiones.</a:t>
            </a:r>
            <a:endParaRPr kumimoji="0" sz="1100" b="0" i="0" u="none" strike="noStrike" kern="0" cap="none" spc="0" normalizeH="0" baseline="0" noProof="0" dirty="0">
              <a:ln>
                <a:noFill/>
              </a:ln>
              <a:solidFill>
                <a:srgbClr val="282C33"/>
              </a:solidFill>
              <a:effectLst/>
              <a:uLnTx/>
              <a:uFillTx/>
              <a:latin typeface="Calibri" panose="020F0502020204030204" pitchFamily="34" charset="0"/>
              <a:cs typeface="Calibri" panose="020F0502020204030204" pitchFamily="34" charset="0"/>
              <a:sym typeface="Arial"/>
            </a:endParaRPr>
          </a:p>
        </p:txBody>
      </p:sp>
      <p:sp>
        <p:nvSpPr>
          <p:cNvPr id="2" name="Rectángulo 1">
            <a:extLst>
              <a:ext uri="{FF2B5EF4-FFF2-40B4-BE49-F238E27FC236}">
                <a16:creationId xmlns:a16="http://schemas.microsoft.com/office/drawing/2014/main" id="{39C6285B-1A32-39BB-53F4-909E75AEA953}"/>
              </a:ext>
            </a:extLst>
          </p:cNvPr>
          <p:cNvSpPr/>
          <p:nvPr/>
        </p:nvSpPr>
        <p:spPr>
          <a:xfrm>
            <a:off x="7877908" y="2455502"/>
            <a:ext cx="2039815" cy="1511587"/>
          </a:xfrm>
          <a:prstGeom prst="rect">
            <a:avLst/>
          </a:prstGeom>
          <a:solidFill>
            <a:srgbClr val="F8F8F8"/>
          </a:solidFill>
          <a:ln>
            <a:solidFill>
              <a:srgbClr val="F8F8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 name="CuadroTexto 2">
            <a:extLst>
              <a:ext uri="{FF2B5EF4-FFF2-40B4-BE49-F238E27FC236}">
                <a16:creationId xmlns:a16="http://schemas.microsoft.com/office/drawing/2014/main" id="{D194977F-8316-1B97-EAF1-17B993366504}"/>
              </a:ext>
            </a:extLst>
          </p:cNvPr>
          <p:cNvSpPr txBox="1"/>
          <p:nvPr/>
        </p:nvSpPr>
        <p:spPr>
          <a:xfrm>
            <a:off x="3471252" y="4506408"/>
            <a:ext cx="900333" cy="307777"/>
          </a:xfrm>
          <a:prstGeom prst="rect">
            <a:avLst/>
          </a:prstGeom>
          <a:noFill/>
        </p:spPr>
        <p:txBody>
          <a:bodyPr wrap="square" rtlCol="0">
            <a:spAutoFit/>
          </a:bodyPr>
          <a:lstStyle/>
          <a:p>
            <a:r>
              <a:rPr lang="es-ES" dirty="0"/>
              <a:t>HTTP</a:t>
            </a:r>
            <a:endParaRPr lang="es-CO" dirty="0"/>
          </a:p>
        </p:txBody>
      </p:sp>
      <p:sp>
        <p:nvSpPr>
          <p:cNvPr id="4" name="CuadroTexto 3">
            <a:extLst>
              <a:ext uri="{FF2B5EF4-FFF2-40B4-BE49-F238E27FC236}">
                <a16:creationId xmlns:a16="http://schemas.microsoft.com/office/drawing/2014/main" id="{68668D81-BEE2-13A1-4224-D386FF0FB09B}"/>
              </a:ext>
            </a:extLst>
          </p:cNvPr>
          <p:cNvSpPr txBox="1"/>
          <p:nvPr/>
        </p:nvSpPr>
        <p:spPr>
          <a:xfrm>
            <a:off x="5318086" y="4517164"/>
            <a:ext cx="900333" cy="307777"/>
          </a:xfrm>
          <a:prstGeom prst="rect">
            <a:avLst/>
          </a:prstGeom>
          <a:noFill/>
        </p:spPr>
        <p:txBody>
          <a:bodyPr wrap="square" rtlCol="0">
            <a:spAutoFit/>
          </a:bodyPr>
          <a:lstStyle/>
          <a:p>
            <a:r>
              <a:rPr lang="es-ES" dirty="0"/>
              <a:t>HTTP</a:t>
            </a:r>
            <a:endParaRPr lang="es-CO" dirty="0"/>
          </a:p>
        </p:txBody>
      </p:sp>
      <p:sp>
        <p:nvSpPr>
          <p:cNvPr id="5" name="CuadroTexto 4">
            <a:extLst>
              <a:ext uri="{FF2B5EF4-FFF2-40B4-BE49-F238E27FC236}">
                <a16:creationId xmlns:a16="http://schemas.microsoft.com/office/drawing/2014/main" id="{E273D634-677D-AAE3-A2B1-79752090971C}"/>
              </a:ext>
            </a:extLst>
          </p:cNvPr>
          <p:cNvSpPr txBox="1"/>
          <p:nvPr/>
        </p:nvSpPr>
        <p:spPr>
          <a:xfrm>
            <a:off x="7370250" y="4506407"/>
            <a:ext cx="900333" cy="307777"/>
          </a:xfrm>
          <a:prstGeom prst="rect">
            <a:avLst/>
          </a:prstGeom>
          <a:noFill/>
        </p:spPr>
        <p:txBody>
          <a:bodyPr wrap="square" rtlCol="0">
            <a:spAutoFit/>
          </a:bodyPr>
          <a:lstStyle/>
          <a:p>
            <a:r>
              <a:rPr lang="es-ES" dirty="0"/>
              <a:t>HTTP</a:t>
            </a:r>
            <a:endParaRPr lang="es-CO" dirty="0"/>
          </a:p>
        </p:txBody>
      </p:sp>
      <p:sp>
        <p:nvSpPr>
          <p:cNvPr id="6" name="CuadroTexto 5">
            <a:extLst>
              <a:ext uri="{FF2B5EF4-FFF2-40B4-BE49-F238E27FC236}">
                <a16:creationId xmlns:a16="http://schemas.microsoft.com/office/drawing/2014/main" id="{BDFB480E-61E0-B897-F330-213F52239B2B}"/>
              </a:ext>
            </a:extLst>
          </p:cNvPr>
          <p:cNvSpPr txBox="1"/>
          <p:nvPr/>
        </p:nvSpPr>
        <p:spPr>
          <a:xfrm>
            <a:off x="3509988" y="4872360"/>
            <a:ext cx="900333" cy="307777"/>
          </a:xfrm>
          <a:prstGeom prst="rect">
            <a:avLst/>
          </a:prstGeom>
          <a:noFill/>
        </p:spPr>
        <p:txBody>
          <a:bodyPr wrap="square" rtlCol="0">
            <a:spAutoFit/>
          </a:bodyPr>
          <a:lstStyle/>
          <a:p>
            <a:r>
              <a:rPr lang="es-ES" dirty="0"/>
              <a:t>443</a:t>
            </a:r>
            <a:endParaRPr lang="es-CO" dirty="0"/>
          </a:p>
        </p:txBody>
      </p:sp>
      <p:sp>
        <p:nvSpPr>
          <p:cNvPr id="8" name="CuadroTexto 7">
            <a:extLst>
              <a:ext uri="{FF2B5EF4-FFF2-40B4-BE49-F238E27FC236}">
                <a16:creationId xmlns:a16="http://schemas.microsoft.com/office/drawing/2014/main" id="{6A1599FA-9BDF-75BB-AB0E-91DD2DE0CF9B}"/>
              </a:ext>
            </a:extLst>
          </p:cNvPr>
          <p:cNvSpPr txBox="1"/>
          <p:nvPr/>
        </p:nvSpPr>
        <p:spPr>
          <a:xfrm>
            <a:off x="5335300" y="4872359"/>
            <a:ext cx="900333" cy="307777"/>
          </a:xfrm>
          <a:prstGeom prst="rect">
            <a:avLst/>
          </a:prstGeom>
          <a:noFill/>
        </p:spPr>
        <p:txBody>
          <a:bodyPr wrap="square" rtlCol="0">
            <a:spAutoFit/>
          </a:bodyPr>
          <a:lstStyle/>
          <a:p>
            <a:r>
              <a:rPr lang="es-ES" dirty="0"/>
              <a:t>443</a:t>
            </a:r>
            <a:endParaRPr lang="es-CO" dirty="0"/>
          </a:p>
        </p:txBody>
      </p:sp>
      <p:sp>
        <p:nvSpPr>
          <p:cNvPr id="9" name="CuadroTexto 8">
            <a:extLst>
              <a:ext uri="{FF2B5EF4-FFF2-40B4-BE49-F238E27FC236}">
                <a16:creationId xmlns:a16="http://schemas.microsoft.com/office/drawing/2014/main" id="{6D39B05F-223E-552F-5DE9-B9DE80F203A7}"/>
              </a:ext>
            </a:extLst>
          </p:cNvPr>
          <p:cNvSpPr txBox="1"/>
          <p:nvPr/>
        </p:nvSpPr>
        <p:spPr>
          <a:xfrm>
            <a:off x="7370250" y="4825552"/>
            <a:ext cx="900333" cy="307777"/>
          </a:xfrm>
          <a:prstGeom prst="rect">
            <a:avLst/>
          </a:prstGeom>
          <a:noFill/>
        </p:spPr>
        <p:txBody>
          <a:bodyPr wrap="square" rtlCol="0">
            <a:spAutoFit/>
          </a:bodyPr>
          <a:lstStyle/>
          <a:p>
            <a:r>
              <a:rPr lang="es-ES" dirty="0"/>
              <a:t>443</a:t>
            </a:r>
            <a:endParaRPr lang="es-CO" dirty="0"/>
          </a:p>
        </p:txBody>
      </p:sp>
      <p:sp>
        <p:nvSpPr>
          <p:cNvPr id="7" name="Rectángulo 6">
            <a:extLst>
              <a:ext uri="{FF2B5EF4-FFF2-40B4-BE49-F238E27FC236}">
                <a16:creationId xmlns:a16="http://schemas.microsoft.com/office/drawing/2014/main" id="{B3E02B59-E4B7-E7D1-3B86-76744E3B9813}"/>
              </a:ext>
            </a:extLst>
          </p:cNvPr>
          <p:cNvSpPr/>
          <p:nvPr/>
        </p:nvSpPr>
        <p:spPr>
          <a:xfrm>
            <a:off x="9543495" y="4045501"/>
            <a:ext cx="2130641" cy="152030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13"/>
          <p:cNvSpPr txBox="1">
            <a:spLocks noGrp="1"/>
          </p:cNvSpPr>
          <p:nvPr>
            <p:ph type="title"/>
          </p:nvPr>
        </p:nvSpPr>
        <p:spPr>
          <a:xfrm>
            <a:off x="109988" y="132108"/>
            <a:ext cx="10260000" cy="836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000"/>
              <a:buFont typeface="Work Sans Medium"/>
              <a:buNone/>
            </a:pPr>
            <a:r>
              <a:rPr lang="es-MX" sz="4000" dirty="0">
                <a:solidFill>
                  <a:schemeClr val="lt1"/>
                </a:solidFill>
                <a:latin typeface="Work Sans Medium"/>
                <a:sym typeface="Work Sans Medium"/>
              </a:rPr>
              <a:t>Historias de Usuario</a:t>
            </a:r>
            <a:endParaRPr dirty="0"/>
          </a:p>
        </p:txBody>
      </p:sp>
      <p:sp>
        <p:nvSpPr>
          <p:cNvPr id="10" name="Google Shape;216;g211a877bdc2_0_13">
            <a:extLst>
              <a:ext uri="{FF2B5EF4-FFF2-40B4-BE49-F238E27FC236}">
                <a16:creationId xmlns:a16="http://schemas.microsoft.com/office/drawing/2014/main" id="{95391928-16AB-CC52-A53A-2794DC1AF11A}"/>
              </a:ext>
            </a:extLst>
          </p:cNvPr>
          <p:cNvSpPr txBox="1"/>
          <p:nvPr/>
        </p:nvSpPr>
        <p:spPr>
          <a:xfrm>
            <a:off x="8180128" y="1531327"/>
            <a:ext cx="3298699" cy="2568365"/>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15000"/>
              </a:lnSpc>
              <a:spcBef>
                <a:spcPts val="1200"/>
              </a:spcBef>
              <a:spcAft>
                <a:spcPts val="0"/>
              </a:spcAft>
              <a:buClr>
                <a:srgbClr val="000000"/>
              </a:buClr>
              <a:buSzPts val="1100"/>
              <a:buFont typeface="Arial"/>
              <a:buNone/>
              <a:tabLst/>
              <a:defRPr/>
            </a:pPr>
            <a:r>
              <a:rPr kumimoji="0" lang="es-ES" b="0" i="0" u="none" strike="noStrike" kern="0" cap="none" spc="0" normalizeH="0" baseline="0" noProof="0" dirty="0">
                <a:ln>
                  <a:noFill/>
                </a:ln>
                <a:solidFill>
                  <a:srgbClr val="282C33"/>
                </a:solidFill>
                <a:effectLst/>
                <a:uLnTx/>
                <a:uFillTx/>
                <a:latin typeface="Arial"/>
                <a:cs typeface="Arial"/>
                <a:sym typeface="Arial"/>
              </a:rPr>
              <a:t>El tablero de Trello permite organizar visualmente las historias de usuario, facilitando el seguimiento del desarrollo de cada funcionalidad de la app. Cada tarjeta representa una tarea con su respectiva descripción, avance y responsables. Este sistema mejora la colaboración del equipo y asegura que se cumplan los objetivos del proyecto.</a:t>
            </a:r>
          </a:p>
        </p:txBody>
      </p:sp>
      <p:sp>
        <p:nvSpPr>
          <p:cNvPr id="11" name="Google Shape;216;g211a877bdc2_0_13">
            <a:extLst>
              <a:ext uri="{FF2B5EF4-FFF2-40B4-BE49-F238E27FC236}">
                <a16:creationId xmlns:a16="http://schemas.microsoft.com/office/drawing/2014/main" id="{65C2D310-84EB-90EF-3415-9A084FD8C521}"/>
              </a:ext>
            </a:extLst>
          </p:cNvPr>
          <p:cNvSpPr txBox="1"/>
          <p:nvPr/>
        </p:nvSpPr>
        <p:spPr>
          <a:xfrm>
            <a:off x="9250532" y="5845384"/>
            <a:ext cx="2614068" cy="524344"/>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15000"/>
              </a:lnSpc>
              <a:spcBef>
                <a:spcPts val="1200"/>
              </a:spcBef>
              <a:spcAft>
                <a:spcPts val="0"/>
              </a:spcAft>
              <a:buClr>
                <a:srgbClr val="000000"/>
              </a:buClr>
              <a:buSzPts val="1100"/>
              <a:buFont typeface="Arial"/>
              <a:buNone/>
              <a:tabLst/>
              <a:defRPr/>
            </a:pPr>
            <a:r>
              <a:rPr kumimoji="0" lang="es-ES" sz="1050" b="0" i="0" u="none" strike="noStrike" kern="0" cap="none" spc="0" normalizeH="0" baseline="0" noProof="0" dirty="0">
                <a:ln>
                  <a:noFill/>
                </a:ln>
                <a:solidFill>
                  <a:srgbClr val="282C33"/>
                </a:solidFill>
                <a:effectLst/>
                <a:uLnTx/>
                <a:uFillTx/>
                <a:latin typeface="Arial"/>
                <a:cs typeface="Arial"/>
                <a:sym typeface="Arial"/>
              </a:rPr>
              <a:t>Enlace al documento Web: </a:t>
            </a:r>
            <a:r>
              <a:rPr kumimoji="0" lang="es-ES" sz="1050" b="0" i="0" u="none" strike="noStrike" kern="0" cap="none" spc="0" normalizeH="0" baseline="0" noProof="0" dirty="0">
                <a:ln>
                  <a:noFill/>
                </a:ln>
                <a:solidFill>
                  <a:srgbClr val="282C33"/>
                </a:solidFill>
                <a:effectLst/>
                <a:uLnTx/>
                <a:uFillTx/>
                <a:latin typeface="Arial"/>
                <a:cs typeface="Arial"/>
                <a:sym typeface="Arial"/>
                <a:hlinkClick r:id="rId3" action="ppaction://hlinkfile"/>
              </a:rPr>
              <a:t>Documento</a:t>
            </a:r>
            <a:endParaRPr kumimoji="0" lang="es-ES" sz="1050" b="0" i="0" u="none" strike="noStrike" kern="0" cap="none" spc="0" normalizeH="0" baseline="0" noProof="0" dirty="0">
              <a:ln>
                <a:noFill/>
              </a:ln>
              <a:solidFill>
                <a:srgbClr val="282C33"/>
              </a:solidFill>
              <a:effectLst/>
              <a:uLnTx/>
              <a:uFillTx/>
              <a:latin typeface="Arial"/>
              <a:cs typeface="Arial"/>
              <a:sym typeface="Arial"/>
            </a:endParaRPr>
          </a:p>
        </p:txBody>
      </p:sp>
      <p:pic>
        <p:nvPicPr>
          <p:cNvPr id="14" name="Imagen 13">
            <a:extLst>
              <a:ext uri="{FF2B5EF4-FFF2-40B4-BE49-F238E27FC236}">
                <a16:creationId xmlns:a16="http://schemas.microsoft.com/office/drawing/2014/main" id="{FF369643-1EE6-74BC-AD49-D7358AE39FEE}"/>
              </a:ext>
            </a:extLst>
          </p:cNvPr>
          <p:cNvPicPr>
            <a:picLocks noChangeAspect="1"/>
          </p:cNvPicPr>
          <p:nvPr/>
        </p:nvPicPr>
        <p:blipFill>
          <a:blip r:embed="rId4"/>
          <a:stretch>
            <a:fillRect/>
          </a:stretch>
        </p:blipFill>
        <p:spPr>
          <a:xfrm>
            <a:off x="198085" y="968808"/>
            <a:ext cx="2367743" cy="5757084"/>
          </a:xfrm>
          <a:prstGeom prst="rect">
            <a:avLst/>
          </a:prstGeom>
        </p:spPr>
      </p:pic>
      <p:pic>
        <p:nvPicPr>
          <p:cNvPr id="16" name="Imagen 15">
            <a:extLst>
              <a:ext uri="{FF2B5EF4-FFF2-40B4-BE49-F238E27FC236}">
                <a16:creationId xmlns:a16="http://schemas.microsoft.com/office/drawing/2014/main" id="{E5273615-0E6B-44A8-DB6F-F6EBF091ABD8}"/>
              </a:ext>
            </a:extLst>
          </p:cNvPr>
          <p:cNvPicPr>
            <a:picLocks noChangeAspect="1"/>
          </p:cNvPicPr>
          <p:nvPr/>
        </p:nvPicPr>
        <p:blipFill>
          <a:blip r:embed="rId5"/>
          <a:stretch>
            <a:fillRect/>
          </a:stretch>
        </p:blipFill>
        <p:spPr>
          <a:xfrm>
            <a:off x="2565828" y="968806"/>
            <a:ext cx="2421970" cy="5757085"/>
          </a:xfrm>
          <a:prstGeom prst="rect">
            <a:avLst/>
          </a:prstGeom>
        </p:spPr>
      </p:pic>
      <p:pic>
        <p:nvPicPr>
          <p:cNvPr id="18" name="Imagen 17">
            <a:extLst>
              <a:ext uri="{FF2B5EF4-FFF2-40B4-BE49-F238E27FC236}">
                <a16:creationId xmlns:a16="http://schemas.microsoft.com/office/drawing/2014/main" id="{EC045C9B-F06B-0093-6AD9-DF6DCDC0AA51}"/>
              </a:ext>
            </a:extLst>
          </p:cNvPr>
          <p:cNvPicPr>
            <a:picLocks noChangeAspect="1"/>
          </p:cNvPicPr>
          <p:nvPr/>
        </p:nvPicPr>
        <p:blipFill>
          <a:blip r:embed="rId6"/>
          <a:stretch>
            <a:fillRect/>
          </a:stretch>
        </p:blipFill>
        <p:spPr>
          <a:xfrm>
            <a:off x="4982941" y="968805"/>
            <a:ext cx="2695951" cy="4991797"/>
          </a:xfrm>
          <a:prstGeom prst="rect">
            <a:avLst/>
          </a:prstGeom>
        </p:spPr>
      </p:pic>
      <p:sp>
        <p:nvSpPr>
          <p:cNvPr id="21" name="Google Shape;216;g211a877bdc2_0_13">
            <a:extLst>
              <a:ext uri="{FF2B5EF4-FFF2-40B4-BE49-F238E27FC236}">
                <a16:creationId xmlns:a16="http://schemas.microsoft.com/office/drawing/2014/main" id="{12F05DA7-C7A6-583E-9E34-EF3ADC94B9D6}"/>
              </a:ext>
            </a:extLst>
          </p:cNvPr>
          <p:cNvSpPr txBox="1"/>
          <p:nvPr/>
        </p:nvSpPr>
        <p:spPr>
          <a:xfrm>
            <a:off x="9250532" y="6201547"/>
            <a:ext cx="2614068" cy="524344"/>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15000"/>
              </a:lnSpc>
              <a:spcBef>
                <a:spcPts val="1200"/>
              </a:spcBef>
              <a:spcAft>
                <a:spcPts val="0"/>
              </a:spcAft>
              <a:buClr>
                <a:srgbClr val="000000"/>
              </a:buClr>
              <a:buSzPts val="1100"/>
              <a:buFont typeface="Arial"/>
              <a:buNone/>
              <a:tabLst/>
              <a:defRPr/>
            </a:pPr>
            <a:r>
              <a:rPr kumimoji="0" lang="es-ES" sz="1050" b="0" i="0" u="none" strike="noStrike" kern="0" cap="none" spc="0" normalizeH="0" baseline="0" noProof="0" dirty="0">
                <a:ln>
                  <a:noFill/>
                </a:ln>
                <a:solidFill>
                  <a:srgbClr val="282C33"/>
                </a:solidFill>
                <a:effectLst/>
                <a:uLnTx/>
                <a:uFillTx/>
                <a:latin typeface="Arial"/>
                <a:cs typeface="Arial"/>
                <a:sym typeface="Arial"/>
              </a:rPr>
              <a:t>Enlace al documento Móvil: </a:t>
            </a:r>
            <a:r>
              <a:rPr kumimoji="0" lang="es-ES" sz="1050" b="0" i="0" u="none" strike="noStrike" kern="0" cap="none" spc="0" normalizeH="0" baseline="0" noProof="0" dirty="0">
                <a:ln>
                  <a:noFill/>
                </a:ln>
                <a:solidFill>
                  <a:srgbClr val="282C33"/>
                </a:solidFill>
                <a:effectLst/>
                <a:uLnTx/>
                <a:uFillTx/>
                <a:latin typeface="Arial"/>
                <a:cs typeface="Arial"/>
                <a:sym typeface="Arial"/>
                <a:hlinkClick r:id="rId7" action="ppaction://hlinkfile"/>
              </a:rPr>
              <a:t>Documento</a:t>
            </a:r>
            <a:endParaRPr kumimoji="0" lang="es-ES" sz="1050" b="0" i="0" u="none" strike="noStrike" kern="0" cap="none" spc="0" normalizeH="0" baseline="0" noProof="0" dirty="0">
              <a:ln>
                <a:noFill/>
              </a:ln>
              <a:solidFill>
                <a:srgbClr val="282C33"/>
              </a:solidFill>
              <a:effectLst/>
              <a:uLnTx/>
              <a:uFillTx/>
              <a:latin typeface="Arial"/>
              <a:cs typeface="Arial"/>
              <a:sym typeface="Arial"/>
            </a:endParaRPr>
          </a:p>
        </p:txBody>
      </p:sp>
    </p:spTree>
    <p:extLst>
      <p:ext uri="{BB962C8B-B14F-4D97-AF65-F5344CB8AC3E}">
        <p14:creationId xmlns:p14="http://schemas.microsoft.com/office/powerpoint/2010/main" val="33046610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92">
          <a:extLst>
            <a:ext uri="{FF2B5EF4-FFF2-40B4-BE49-F238E27FC236}">
              <a16:creationId xmlns:a16="http://schemas.microsoft.com/office/drawing/2014/main" id="{378AC655-D302-844C-D89A-B17E61EDE5C6}"/>
            </a:ext>
          </a:extLst>
        </p:cNvPr>
        <p:cNvGrpSpPr/>
        <p:nvPr/>
      </p:nvGrpSpPr>
      <p:grpSpPr>
        <a:xfrm>
          <a:off x="0" y="0"/>
          <a:ext cx="0" cy="0"/>
          <a:chOff x="0" y="0"/>
          <a:chExt cx="0" cy="0"/>
        </a:xfrm>
      </p:grpSpPr>
      <p:sp>
        <p:nvSpPr>
          <p:cNvPr id="193" name="Google Shape;193;p13">
            <a:extLst>
              <a:ext uri="{FF2B5EF4-FFF2-40B4-BE49-F238E27FC236}">
                <a16:creationId xmlns:a16="http://schemas.microsoft.com/office/drawing/2014/main" id="{5F1DF82C-BE10-11B3-E2BD-5C7E2572A843}"/>
              </a:ext>
            </a:extLst>
          </p:cNvPr>
          <p:cNvSpPr txBox="1">
            <a:spLocks noGrp="1"/>
          </p:cNvSpPr>
          <p:nvPr>
            <p:ph type="title"/>
          </p:nvPr>
        </p:nvSpPr>
        <p:spPr>
          <a:xfrm>
            <a:off x="109988" y="132108"/>
            <a:ext cx="10260000" cy="836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000"/>
              <a:buFont typeface="Work Sans Medium"/>
              <a:buNone/>
            </a:pPr>
            <a:r>
              <a:rPr lang="es-MX" sz="4000" dirty="0">
                <a:solidFill>
                  <a:schemeClr val="lt1"/>
                </a:solidFill>
                <a:latin typeface="Work Sans Medium"/>
                <a:sym typeface="Work Sans Medium"/>
              </a:rPr>
              <a:t>Documentación de API</a:t>
            </a:r>
            <a:endParaRPr dirty="0"/>
          </a:p>
        </p:txBody>
      </p:sp>
      <p:pic>
        <p:nvPicPr>
          <p:cNvPr id="3" name="Imagen 2">
            <a:extLst>
              <a:ext uri="{FF2B5EF4-FFF2-40B4-BE49-F238E27FC236}">
                <a16:creationId xmlns:a16="http://schemas.microsoft.com/office/drawing/2014/main" id="{5C5C10E4-08F4-68F6-8B8A-8C9ACA590AD2}"/>
              </a:ext>
            </a:extLst>
          </p:cNvPr>
          <p:cNvPicPr>
            <a:picLocks noChangeAspect="1"/>
          </p:cNvPicPr>
          <p:nvPr/>
        </p:nvPicPr>
        <p:blipFill>
          <a:blip r:embed="rId3"/>
          <a:srcRect l="8455" t="1827" r="10196" b="2304"/>
          <a:stretch/>
        </p:blipFill>
        <p:spPr>
          <a:xfrm>
            <a:off x="109989" y="1505194"/>
            <a:ext cx="5986012" cy="5220698"/>
          </a:xfrm>
          <a:prstGeom prst="rect">
            <a:avLst/>
          </a:prstGeom>
        </p:spPr>
      </p:pic>
      <p:pic>
        <p:nvPicPr>
          <p:cNvPr id="5" name="Imagen 4">
            <a:extLst>
              <a:ext uri="{FF2B5EF4-FFF2-40B4-BE49-F238E27FC236}">
                <a16:creationId xmlns:a16="http://schemas.microsoft.com/office/drawing/2014/main" id="{A850FA0F-2E96-1A29-B262-25965ACD0647}"/>
              </a:ext>
            </a:extLst>
          </p:cNvPr>
          <p:cNvPicPr>
            <a:picLocks noChangeAspect="1"/>
          </p:cNvPicPr>
          <p:nvPr/>
        </p:nvPicPr>
        <p:blipFill>
          <a:blip r:embed="rId4"/>
          <a:stretch>
            <a:fillRect/>
          </a:stretch>
        </p:blipFill>
        <p:spPr>
          <a:xfrm>
            <a:off x="6205492" y="1505193"/>
            <a:ext cx="5876519" cy="5220698"/>
          </a:xfrm>
          <a:prstGeom prst="rect">
            <a:avLst/>
          </a:prstGeom>
        </p:spPr>
      </p:pic>
    </p:spTree>
    <p:extLst>
      <p:ext uri="{BB962C8B-B14F-4D97-AF65-F5344CB8AC3E}">
        <p14:creationId xmlns:p14="http://schemas.microsoft.com/office/powerpoint/2010/main" val="5312406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g211a877bdc2_0_32"/>
          <p:cNvSpPr txBox="1"/>
          <p:nvPr/>
        </p:nvSpPr>
        <p:spPr>
          <a:xfrm>
            <a:off x="950053" y="605917"/>
            <a:ext cx="7892105" cy="10731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90000"/>
              </a:lnSpc>
              <a:spcBef>
                <a:spcPts val="0"/>
              </a:spcBef>
              <a:spcAft>
                <a:spcPts val="0"/>
              </a:spcAft>
              <a:buClr>
                <a:srgbClr val="38AA00"/>
              </a:buClr>
              <a:buSzPts val="2600"/>
              <a:buFont typeface="Work Sans Light"/>
              <a:buNone/>
              <a:tabLst/>
              <a:defRPr/>
            </a:pPr>
            <a:r>
              <a:rPr kumimoji="0" lang="es-ES" sz="2600" b="0" i="0" u="none" strike="noStrike" kern="0" cap="none" spc="0" normalizeH="0" baseline="0" noProof="0" dirty="0">
                <a:ln>
                  <a:noFill/>
                </a:ln>
                <a:solidFill>
                  <a:srgbClr val="70AD47"/>
                </a:solidFill>
                <a:effectLst/>
                <a:uLnTx/>
                <a:uFillTx/>
                <a:latin typeface="Calibri"/>
                <a:ea typeface="Calibri"/>
                <a:cs typeface="Calibri"/>
                <a:sym typeface="Calibri"/>
              </a:rPr>
              <a:t>Enlaces Adicionales</a:t>
            </a:r>
            <a:endParaRPr kumimoji="0" sz="2600" b="0" i="0" u="none" strike="noStrike" kern="0" cap="none" spc="0" normalizeH="0" baseline="0" noProof="0" dirty="0">
              <a:ln>
                <a:noFill/>
              </a:ln>
              <a:solidFill>
                <a:srgbClr val="70AD47"/>
              </a:solidFill>
              <a:effectLst/>
              <a:uLnTx/>
              <a:uFillTx/>
              <a:latin typeface="Calibri"/>
              <a:ea typeface="Calibri"/>
              <a:cs typeface="Calibri"/>
              <a:sym typeface="Calibri"/>
            </a:endParaRPr>
          </a:p>
        </p:txBody>
      </p:sp>
      <p:cxnSp>
        <p:nvCxnSpPr>
          <p:cNvPr id="225" name="Google Shape;225;g211a877bdc2_0_32"/>
          <p:cNvCxnSpPr>
            <a:cxnSpLocks/>
            <a:stCxn id="224" idx="1"/>
            <a:endCxn id="224" idx="3"/>
          </p:cNvCxnSpPr>
          <p:nvPr/>
        </p:nvCxnSpPr>
        <p:spPr>
          <a:xfrm>
            <a:off x="950053" y="1142467"/>
            <a:ext cx="7892105" cy="0"/>
          </a:xfrm>
          <a:prstGeom prst="straightConnector1">
            <a:avLst/>
          </a:prstGeom>
          <a:noFill/>
          <a:ln w="50800" cap="flat" cmpd="sng">
            <a:solidFill>
              <a:schemeClr val="accent6"/>
            </a:solidFill>
            <a:prstDash val="solid"/>
            <a:miter lim="800000"/>
            <a:headEnd type="none" w="sm" len="sm"/>
            <a:tailEnd type="none" w="sm" len="sm"/>
          </a:ln>
        </p:spPr>
      </p:cxnSp>
      <p:sp>
        <p:nvSpPr>
          <p:cNvPr id="226" name="Google Shape;226;g211a877bdc2_0_32"/>
          <p:cNvSpPr txBox="1"/>
          <p:nvPr/>
        </p:nvSpPr>
        <p:spPr>
          <a:xfrm>
            <a:off x="777550" y="2089550"/>
            <a:ext cx="5214900" cy="461700"/>
          </a:xfrm>
          <a:prstGeom prst="rect">
            <a:avLst/>
          </a:prstGeom>
          <a:noFill/>
          <a:ln>
            <a:noFill/>
          </a:ln>
        </p:spPr>
        <p:txBody>
          <a:bodyPr spcFirstLastPara="1" wrap="square" lIns="91425" tIns="91425" rIns="91425" bIns="91425" anchor="t" anchorCtr="0">
            <a:spAutoFit/>
          </a:bodyPr>
          <a:lstStyle/>
          <a:p>
            <a:pPr marL="0" marR="0" lvl="0" indent="0" algn="just" defTabSz="914400" rtl="0" eaLnBrk="1" fontAlgn="auto" latinLnBrk="0" hangingPunct="1">
              <a:lnSpc>
                <a:spcPct val="100000"/>
              </a:lnSpc>
              <a:spcBef>
                <a:spcPts val="1500"/>
              </a:spcBef>
              <a:spcAft>
                <a:spcPts val="1500"/>
              </a:spcAft>
              <a:buClr>
                <a:srgbClr val="000000"/>
              </a:buClr>
              <a:buSzPts val="1800"/>
              <a:buFont typeface="Arial"/>
              <a:buNone/>
              <a:tabLst/>
              <a:defRPr/>
            </a:pPr>
            <a:endParaRPr kumimoji="0" sz="1800" b="0" i="0" u="none" strike="noStrike" kern="0" cap="none" spc="0" normalizeH="0" baseline="0" noProof="0">
              <a:ln>
                <a:noFill/>
              </a:ln>
              <a:solidFill>
                <a:srgbClr val="0D0D0D"/>
              </a:solidFill>
              <a:effectLst/>
              <a:highlight>
                <a:srgbClr val="FFFFFF"/>
              </a:highlight>
              <a:uLnTx/>
              <a:uFillTx/>
              <a:latin typeface="Roboto"/>
              <a:ea typeface="Roboto"/>
              <a:cs typeface="Roboto"/>
              <a:sym typeface="Roboto"/>
            </a:endParaRPr>
          </a:p>
        </p:txBody>
      </p:sp>
      <p:pic>
        <p:nvPicPr>
          <p:cNvPr id="2050" name="Picture 2" descr="Archivo - Iconos gratis de archivos y carpetas">
            <a:extLst>
              <a:ext uri="{FF2B5EF4-FFF2-40B4-BE49-F238E27FC236}">
                <a16:creationId xmlns:a16="http://schemas.microsoft.com/office/drawing/2014/main" id="{CE460A33-BB83-0D6F-1596-068E1E16D3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7566078" y="1780422"/>
            <a:ext cx="4183033" cy="4227974"/>
          </a:xfrm>
          <a:prstGeom prst="rect">
            <a:avLst/>
          </a:prstGeom>
          <a:noFill/>
          <a:extLst>
            <a:ext uri="{909E8E84-426E-40DD-AFC4-6F175D3DCCD1}">
              <a14:hiddenFill xmlns:a14="http://schemas.microsoft.com/office/drawing/2010/main">
                <a:solidFill>
                  <a:srgbClr val="FFFFFF"/>
                </a:solidFill>
              </a14:hiddenFill>
            </a:ext>
          </a:extLst>
        </p:spPr>
      </p:pic>
      <p:sp>
        <p:nvSpPr>
          <p:cNvPr id="5" name="Google Shape;227;g211a877bdc2_0_32">
            <a:extLst>
              <a:ext uri="{FF2B5EF4-FFF2-40B4-BE49-F238E27FC236}">
                <a16:creationId xmlns:a16="http://schemas.microsoft.com/office/drawing/2014/main" id="{36F35DF6-6CC9-4805-E498-068090431679}"/>
              </a:ext>
            </a:extLst>
          </p:cNvPr>
          <p:cNvSpPr txBox="1"/>
          <p:nvPr/>
        </p:nvSpPr>
        <p:spPr>
          <a:xfrm>
            <a:off x="950052" y="3359830"/>
            <a:ext cx="5042397" cy="677078"/>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kumimoji="0" lang="es-ES" sz="3200" b="0" i="0" u="none" strike="noStrike" kern="0" cap="none" spc="0" normalizeH="0" baseline="0" noProof="0" dirty="0">
                <a:ln>
                  <a:noFill/>
                </a:ln>
                <a:solidFill>
                  <a:srgbClr val="282C33"/>
                </a:solidFill>
                <a:effectLst/>
                <a:uLnTx/>
                <a:uFillTx/>
                <a:latin typeface="Calibri" panose="020F0502020204030204" pitchFamily="34" charset="0"/>
                <a:cs typeface="Calibri" panose="020F0502020204030204" pitchFamily="34" charset="0"/>
                <a:sym typeface="Arial"/>
              </a:rPr>
              <a:t>Enlace al repositorio: </a:t>
            </a:r>
            <a:r>
              <a:rPr kumimoji="0" lang="es-ES" sz="3200" b="0" i="0" u="none" strike="noStrike" kern="0" cap="none" spc="0" normalizeH="0" baseline="0" noProof="0" dirty="0">
                <a:ln>
                  <a:noFill/>
                </a:ln>
                <a:solidFill>
                  <a:srgbClr val="282C33"/>
                </a:solidFill>
                <a:effectLst/>
                <a:uLnTx/>
                <a:uFillTx/>
                <a:latin typeface="Calibri" panose="020F0502020204030204" pitchFamily="34" charset="0"/>
                <a:cs typeface="Calibri" panose="020F0502020204030204" pitchFamily="34" charset="0"/>
                <a:sym typeface="Arial"/>
                <a:hlinkClick r:id="rId4"/>
              </a:rPr>
              <a:t>GitHub</a:t>
            </a:r>
            <a:endParaRPr kumimoji="0" sz="3200" b="0" i="0" u="none" strike="noStrike" kern="0" cap="none" spc="0" normalizeH="0" baseline="0" noProof="0" dirty="0">
              <a:ln>
                <a:noFill/>
              </a:ln>
              <a:solidFill>
                <a:srgbClr val="282C33"/>
              </a:solidFill>
              <a:effectLst/>
              <a:uLnTx/>
              <a:uFillTx/>
              <a:latin typeface="Calibri" panose="020F0502020204030204" pitchFamily="34" charset="0"/>
              <a:cs typeface="Calibri" panose="020F0502020204030204" pitchFamily="34" charset="0"/>
              <a:sym typeface="Arial"/>
            </a:endParaRPr>
          </a:p>
        </p:txBody>
      </p:sp>
      <p:sp>
        <p:nvSpPr>
          <p:cNvPr id="3" name="CuadroTexto 2">
            <a:extLst>
              <a:ext uri="{FF2B5EF4-FFF2-40B4-BE49-F238E27FC236}">
                <a16:creationId xmlns:a16="http://schemas.microsoft.com/office/drawing/2014/main" id="{0A66F390-F8C0-5062-8437-00EEC6726BDF}"/>
              </a:ext>
            </a:extLst>
          </p:cNvPr>
          <p:cNvSpPr txBox="1"/>
          <p:nvPr/>
        </p:nvSpPr>
        <p:spPr>
          <a:xfrm>
            <a:off x="950052" y="4147252"/>
            <a:ext cx="6094520" cy="625428"/>
          </a:xfrm>
          <a:prstGeom prst="rect">
            <a:avLst/>
          </a:prstGeom>
          <a:noFill/>
        </p:spPr>
        <p:txBody>
          <a:bodyPr wrap="square">
            <a:spAutoFit/>
          </a:bodyPr>
          <a:lstStyle/>
          <a:p>
            <a:pPr marL="0" marR="0" lvl="0" indent="0" algn="l" defTabSz="914400" rtl="0" eaLnBrk="1" fontAlgn="auto" latinLnBrk="0" hangingPunct="1">
              <a:lnSpc>
                <a:spcPct val="115000"/>
              </a:lnSpc>
              <a:spcBef>
                <a:spcPts val="1200"/>
              </a:spcBef>
              <a:spcAft>
                <a:spcPts val="0"/>
              </a:spcAft>
              <a:buClr>
                <a:srgbClr val="000000"/>
              </a:buClr>
              <a:buSzPts val="1100"/>
              <a:buFont typeface="Arial"/>
              <a:buNone/>
              <a:tabLst/>
              <a:defRPr/>
            </a:pPr>
            <a:r>
              <a:rPr kumimoji="0" lang="es-ES" sz="3200" b="0" i="0" u="none" strike="noStrike" kern="0" cap="none" spc="0" normalizeH="0" baseline="0" noProof="0" dirty="0">
                <a:ln>
                  <a:noFill/>
                </a:ln>
                <a:solidFill>
                  <a:srgbClr val="282C33"/>
                </a:solidFill>
                <a:effectLst/>
                <a:uLnTx/>
                <a:uFillTx/>
                <a:latin typeface="Calibri" panose="020F0502020204030204" pitchFamily="34" charset="0"/>
                <a:cs typeface="Calibri" panose="020F0502020204030204" pitchFamily="34" charset="0"/>
                <a:sym typeface="Arial"/>
              </a:rPr>
              <a:t>Enlace a Trello: </a:t>
            </a:r>
            <a:r>
              <a:rPr kumimoji="0" lang="es-ES" sz="3200" b="0" i="0" u="none" strike="noStrike" kern="0" cap="none" spc="0" normalizeH="0" baseline="0" noProof="0" dirty="0">
                <a:ln>
                  <a:noFill/>
                </a:ln>
                <a:solidFill>
                  <a:srgbClr val="282C33"/>
                </a:solidFill>
                <a:effectLst/>
                <a:uLnTx/>
                <a:uFillTx/>
                <a:latin typeface="Calibri" panose="020F0502020204030204" pitchFamily="34" charset="0"/>
                <a:cs typeface="Calibri" panose="020F0502020204030204" pitchFamily="34" charset="0"/>
                <a:sym typeface="Arial"/>
                <a:hlinkClick r:id="rId5"/>
              </a:rPr>
              <a:t>Trello</a:t>
            </a:r>
            <a:r>
              <a:rPr kumimoji="0" lang="es-ES" sz="3200" b="0" i="0" u="none" strike="noStrike" kern="0" cap="none" spc="0" normalizeH="0" baseline="0" noProof="0" dirty="0">
                <a:ln>
                  <a:noFill/>
                </a:ln>
                <a:solidFill>
                  <a:srgbClr val="282C33"/>
                </a:solidFill>
                <a:effectLst/>
                <a:uLnTx/>
                <a:uFillTx/>
                <a:latin typeface="Calibri" panose="020F0502020204030204" pitchFamily="34" charset="0"/>
                <a:cs typeface="Calibri" panose="020F0502020204030204" pitchFamily="34" charset="0"/>
                <a:sym typeface="Arial"/>
              </a:rPr>
              <a:t> </a:t>
            </a:r>
          </a:p>
        </p:txBody>
      </p:sp>
    </p:spTree>
    <p:extLst>
      <p:ext uri="{BB962C8B-B14F-4D97-AF65-F5344CB8AC3E}">
        <p14:creationId xmlns:p14="http://schemas.microsoft.com/office/powerpoint/2010/main" val="34619020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pic>
        <p:nvPicPr>
          <p:cNvPr id="204" name="Google Shape;204;p14" descr="Imagen que contiene Interfaz de usuario gráfica&#10;&#10;Descripción generada automáticamente"/>
          <p:cNvPicPr preferRelativeResize="0"/>
          <p:nvPr/>
        </p:nvPicPr>
        <p:blipFill rotWithShape="1">
          <a:blip r:embed="rId3">
            <a:alphaModFix/>
          </a:blip>
          <a:srcRect/>
          <a:stretch/>
        </p:blipFill>
        <p:spPr>
          <a:xfrm>
            <a:off x="0" y="0"/>
            <a:ext cx="12192000" cy="68580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4"/>
          <p:cNvSpPr txBox="1"/>
          <p:nvPr/>
        </p:nvSpPr>
        <p:spPr>
          <a:xfrm>
            <a:off x="950054" y="605917"/>
            <a:ext cx="5547843" cy="107303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38AA00"/>
              </a:buClr>
              <a:buSzPts val="2600"/>
              <a:buFont typeface="Work Sans Light"/>
              <a:buNone/>
            </a:pPr>
            <a:r>
              <a:rPr lang="es-MX" sz="2600" i="0" u="none" strike="noStrike" dirty="0">
                <a:solidFill>
                  <a:srgbClr val="70AD47"/>
                </a:solidFill>
                <a:effectLst/>
                <a:latin typeface="Work Sans Light" pitchFamily="2" charset="0"/>
              </a:rPr>
              <a:t>Nuestra misión</a:t>
            </a:r>
            <a:endParaRPr sz="2600" i="0" u="none" strike="noStrike" cap="none" dirty="0">
              <a:solidFill>
                <a:srgbClr val="70AD47"/>
              </a:solidFill>
              <a:latin typeface="Work Sans Light" pitchFamily="2" charset="0"/>
              <a:ea typeface="Calibri"/>
              <a:cs typeface="Calibri"/>
              <a:sym typeface="Calibri"/>
            </a:endParaRPr>
          </a:p>
        </p:txBody>
      </p:sp>
      <p:cxnSp>
        <p:nvCxnSpPr>
          <p:cNvPr id="121" name="Google Shape;121;p4"/>
          <p:cNvCxnSpPr>
            <a:cxnSpLocks/>
            <a:stCxn id="120" idx="1"/>
          </p:cNvCxnSpPr>
          <p:nvPr/>
        </p:nvCxnSpPr>
        <p:spPr>
          <a:xfrm>
            <a:off x="950054" y="1142432"/>
            <a:ext cx="5007126" cy="0"/>
          </a:xfrm>
          <a:prstGeom prst="straightConnector1">
            <a:avLst/>
          </a:prstGeom>
          <a:noFill/>
          <a:ln w="50800" cap="flat" cmpd="sng">
            <a:solidFill>
              <a:schemeClr val="accent6"/>
            </a:solidFill>
            <a:prstDash val="solid"/>
            <a:miter lim="800000"/>
            <a:headEnd type="none" w="sm" len="sm"/>
            <a:tailEnd type="none" w="sm" len="sm"/>
          </a:ln>
        </p:spPr>
      </p:cxnSp>
      <p:sp>
        <p:nvSpPr>
          <p:cNvPr id="122" name="Google Shape;122;p4"/>
          <p:cNvSpPr txBox="1"/>
          <p:nvPr/>
        </p:nvSpPr>
        <p:spPr>
          <a:xfrm>
            <a:off x="807587" y="2067950"/>
            <a:ext cx="5832776" cy="341627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Clr>
                <a:srgbClr val="000000"/>
              </a:buClr>
              <a:buSzPts val="1800"/>
              <a:buFont typeface="Arial"/>
              <a:buNone/>
            </a:pPr>
            <a:r>
              <a:rPr lang="es-ES" sz="2400" b="0" i="0" u="none" strike="noStrike" dirty="0">
                <a:solidFill>
                  <a:srgbClr val="000000"/>
                </a:solidFill>
                <a:effectLst/>
                <a:latin typeface="Calibri" panose="020F0502020204030204" pitchFamily="34" charset="0"/>
              </a:rPr>
              <a:t>En BioHub Software, nos dedicamos a ser líderes en la creación de soluciones tecnológicas innovadoras y personalizadas para empresas de todas las industrias. Nuestro compromiso es impulsar el éxito de nuestros clientes mediante el desarrollo de software de alta calidad que optimice sus procesos, aumente su eficiencia y fomente su crecimiento.</a:t>
            </a:r>
            <a:r>
              <a:rPr lang="es-ES" sz="2400" b="0" i="0" dirty="0">
                <a:solidFill>
                  <a:srgbClr val="000000"/>
                </a:solidFill>
                <a:effectLst/>
                <a:latin typeface="Calibri" panose="020F0502020204030204" pitchFamily="34" charset="0"/>
              </a:rPr>
              <a:t>​</a:t>
            </a:r>
            <a:endParaRPr sz="2400" dirty="0">
              <a:solidFill>
                <a:schemeClr val="dk1"/>
              </a:solidFill>
              <a:latin typeface="Calibri"/>
              <a:ea typeface="Calibri"/>
              <a:cs typeface="Calibri"/>
              <a:sym typeface="Calibri"/>
            </a:endParaRPr>
          </a:p>
        </p:txBody>
      </p:sp>
      <p:pic>
        <p:nvPicPr>
          <p:cNvPr id="2" name="Imagen 1">
            <a:extLst>
              <a:ext uri="{FF2B5EF4-FFF2-40B4-BE49-F238E27FC236}">
                <a16:creationId xmlns:a16="http://schemas.microsoft.com/office/drawing/2014/main" id="{D1589230-F345-DE5E-B2CA-D6E4CADC7C2C}"/>
              </a:ext>
            </a:extLst>
          </p:cNvPr>
          <p:cNvPicPr>
            <a:picLocks noChangeAspect="1"/>
          </p:cNvPicPr>
          <p:nvPr/>
        </p:nvPicPr>
        <p:blipFill>
          <a:blip r:embed="rId3"/>
          <a:stretch>
            <a:fillRect/>
          </a:stretch>
        </p:blipFill>
        <p:spPr>
          <a:xfrm>
            <a:off x="7128427" y="2067950"/>
            <a:ext cx="4935923" cy="3282389"/>
          </a:xfrm>
          <a:prstGeom prst="rect">
            <a:avLst/>
          </a:prstGeom>
        </p:spPr>
      </p:pic>
    </p:spTree>
    <p:extLst>
      <p:ext uri="{BB962C8B-B14F-4D97-AF65-F5344CB8AC3E}">
        <p14:creationId xmlns:p14="http://schemas.microsoft.com/office/powerpoint/2010/main" val="20947275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4"/>
          <p:cNvSpPr txBox="1"/>
          <p:nvPr/>
        </p:nvSpPr>
        <p:spPr>
          <a:xfrm>
            <a:off x="950054" y="605917"/>
            <a:ext cx="5547843" cy="1073030"/>
          </a:xfrm>
          <a:prstGeom prst="rect">
            <a:avLst/>
          </a:prstGeom>
          <a:noFill/>
          <a:ln>
            <a:noFill/>
          </a:ln>
        </p:spPr>
        <p:txBody>
          <a:bodyPr spcFirstLastPara="1" wrap="square" lIns="91425" tIns="45700" rIns="91425" bIns="45700" anchor="t" anchorCtr="0">
            <a:noAutofit/>
          </a:bodyPr>
          <a:lstStyle/>
          <a:p>
            <a:pPr marL="0" marR="0" lvl="0" indent="0" rtl="0">
              <a:lnSpc>
                <a:spcPct val="90000"/>
              </a:lnSpc>
              <a:spcBef>
                <a:spcPts val="0"/>
              </a:spcBef>
              <a:spcAft>
                <a:spcPts val="0"/>
              </a:spcAft>
              <a:buClr>
                <a:srgbClr val="38AA00"/>
              </a:buClr>
              <a:buSzPts val="2600"/>
              <a:buFont typeface="Work Sans Light"/>
              <a:buNone/>
            </a:pPr>
            <a:r>
              <a:rPr lang="es-MX" sz="2600" i="0" u="none" strike="noStrike" dirty="0">
                <a:solidFill>
                  <a:schemeClr val="accent6"/>
                </a:solidFill>
                <a:effectLst/>
                <a:latin typeface="Work Sans Light" pitchFamily="2" charset="0"/>
              </a:rPr>
              <a:t>Nuestra</a:t>
            </a:r>
            <a:r>
              <a:rPr lang="es-MX" sz="1800" i="0" u="none" strike="noStrike" dirty="0">
                <a:solidFill>
                  <a:schemeClr val="accent6"/>
                </a:solidFill>
                <a:effectLst/>
                <a:latin typeface="Work Sans Light" pitchFamily="2" charset="0"/>
              </a:rPr>
              <a:t> </a:t>
            </a:r>
            <a:r>
              <a:rPr lang="es-MX" sz="2600" i="0" u="none" strike="noStrike" dirty="0">
                <a:solidFill>
                  <a:schemeClr val="accent6"/>
                </a:solidFill>
                <a:effectLst/>
                <a:latin typeface="Work Sans Light" pitchFamily="2" charset="0"/>
              </a:rPr>
              <a:t>Visión</a:t>
            </a:r>
            <a:r>
              <a:rPr lang="es-MX" sz="1800" i="0" dirty="0">
                <a:solidFill>
                  <a:schemeClr val="accent6"/>
                </a:solidFill>
                <a:effectLst/>
                <a:latin typeface="Work Sans Light" pitchFamily="2" charset="0"/>
              </a:rPr>
              <a:t>​</a:t>
            </a:r>
            <a:endParaRPr sz="1800" i="0" u="none" strike="noStrike" cap="none" dirty="0">
              <a:solidFill>
                <a:schemeClr val="accent6"/>
              </a:solidFill>
              <a:latin typeface="Work Sans Light" pitchFamily="2" charset="0"/>
              <a:ea typeface="Calibri"/>
              <a:cs typeface="Calibri"/>
              <a:sym typeface="Calibri"/>
            </a:endParaRPr>
          </a:p>
        </p:txBody>
      </p:sp>
      <p:cxnSp>
        <p:nvCxnSpPr>
          <p:cNvPr id="121" name="Google Shape;121;p4"/>
          <p:cNvCxnSpPr>
            <a:cxnSpLocks/>
            <a:stCxn id="120" idx="1"/>
          </p:cNvCxnSpPr>
          <p:nvPr/>
        </p:nvCxnSpPr>
        <p:spPr>
          <a:xfrm>
            <a:off x="950054" y="1142432"/>
            <a:ext cx="5145946" cy="0"/>
          </a:xfrm>
          <a:prstGeom prst="straightConnector1">
            <a:avLst/>
          </a:prstGeom>
          <a:noFill/>
          <a:ln w="50800" cap="flat" cmpd="sng">
            <a:solidFill>
              <a:schemeClr val="accent6"/>
            </a:solidFill>
            <a:prstDash val="solid"/>
            <a:miter lim="800000"/>
            <a:headEnd type="none" w="sm" len="sm"/>
            <a:tailEnd type="none" w="sm" len="sm"/>
          </a:ln>
        </p:spPr>
      </p:cxnSp>
      <p:sp>
        <p:nvSpPr>
          <p:cNvPr id="122" name="Google Shape;122;p4"/>
          <p:cNvSpPr txBox="1"/>
          <p:nvPr/>
        </p:nvSpPr>
        <p:spPr>
          <a:xfrm>
            <a:off x="947897" y="1941202"/>
            <a:ext cx="5550000" cy="415494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s-ES" sz="2400" b="0" i="0" u="none" strike="noStrike" dirty="0">
                <a:solidFill>
                  <a:srgbClr val="000000"/>
                </a:solidFill>
                <a:effectLst/>
                <a:latin typeface="Calibri" panose="020F0502020204030204" pitchFamily="34" charset="0"/>
              </a:rPr>
              <a:t>Visualizamos un futuro donde la tecnología sea una fuerza positiva que impulse el progreso y la innovación en todas las industrias. Nos esforzamos por ser líderes en la creación de soluciones tecnológicas que simplifiquen la vida de las personas y promuevan el éxito de las empresas. Nuestro objetivo es crear un impacto significativo y positivo en la sociedad a través de soluciones inteligentes y centradas en las personas.</a:t>
            </a:r>
            <a:r>
              <a:rPr lang="es-ES" sz="2400" b="0" i="0" dirty="0">
                <a:solidFill>
                  <a:srgbClr val="000000"/>
                </a:solidFill>
                <a:effectLst/>
                <a:latin typeface="Calibri" panose="020F0502020204030204" pitchFamily="34" charset="0"/>
              </a:rPr>
              <a:t>​</a:t>
            </a:r>
            <a:endParaRPr sz="2400" dirty="0">
              <a:solidFill>
                <a:schemeClr val="dk1"/>
              </a:solidFill>
              <a:latin typeface="Calibri"/>
              <a:ea typeface="Calibri"/>
              <a:cs typeface="Calibri"/>
              <a:sym typeface="Calibri"/>
            </a:endParaRPr>
          </a:p>
        </p:txBody>
      </p:sp>
      <p:pic>
        <p:nvPicPr>
          <p:cNvPr id="2" name="Imagen 1">
            <a:extLst>
              <a:ext uri="{FF2B5EF4-FFF2-40B4-BE49-F238E27FC236}">
                <a16:creationId xmlns:a16="http://schemas.microsoft.com/office/drawing/2014/main" id="{4D608DF1-233B-C05F-EF8C-D8E581481738}"/>
              </a:ext>
            </a:extLst>
          </p:cNvPr>
          <p:cNvPicPr>
            <a:picLocks noChangeAspect="1"/>
          </p:cNvPicPr>
          <p:nvPr/>
        </p:nvPicPr>
        <p:blipFill>
          <a:blip r:embed="rId3"/>
          <a:stretch>
            <a:fillRect/>
          </a:stretch>
        </p:blipFill>
        <p:spPr>
          <a:xfrm>
            <a:off x="6637912" y="1678947"/>
            <a:ext cx="5199280" cy="3712585"/>
          </a:xfrm>
          <a:prstGeom prst="rect">
            <a:avLst/>
          </a:prstGeom>
        </p:spPr>
      </p:pic>
    </p:spTree>
    <p:extLst>
      <p:ext uri="{BB962C8B-B14F-4D97-AF65-F5344CB8AC3E}">
        <p14:creationId xmlns:p14="http://schemas.microsoft.com/office/powerpoint/2010/main" val="32918507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3"/>
          <p:cNvSpPr txBox="1">
            <a:spLocks noGrp="1"/>
          </p:cNvSpPr>
          <p:nvPr>
            <p:ph type="title"/>
          </p:nvPr>
        </p:nvSpPr>
        <p:spPr>
          <a:xfrm>
            <a:off x="456217" y="330750"/>
            <a:ext cx="10260000" cy="836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000"/>
              <a:buFont typeface="Work Sans Medium"/>
              <a:buNone/>
            </a:pPr>
            <a:r>
              <a:rPr lang="es-MX" sz="4000">
                <a:solidFill>
                  <a:schemeClr val="lt1"/>
                </a:solidFill>
                <a:latin typeface="Work Sans Medium"/>
                <a:ea typeface="Work Sans Medium"/>
                <a:cs typeface="Work Sans Medium"/>
                <a:sym typeface="Work Sans Medium"/>
              </a:rPr>
              <a:t>Formulación del Proyecto </a:t>
            </a:r>
            <a:endParaRPr/>
          </a:p>
        </p:txBody>
      </p:sp>
      <p:pic>
        <p:nvPicPr>
          <p:cNvPr id="5" name="Imagen 4">
            <a:extLst>
              <a:ext uri="{FF2B5EF4-FFF2-40B4-BE49-F238E27FC236}">
                <a16:creationId xmlns:a16="http://schemas.microsoft.com/office/drawing/2014/main" id="{9346CCDC-5219-F100-E58B-93734301CA7C}"/>
              </a:ext>
            </a:extLst>
          </p:cNvPr>
          <p:cNvPicPr>
            <a:picLocks noChangeAspect="1"/>
          </p:cNvPicPr>
          <p:nvPr/>
        </p:nvPicPr>
        <p:blipFill>
          <a:blip r:embed="rId3"/>
          <a:stretch>
            <a:fillRect/>
          </a:stretch>
        </p:blipFill>
        <p:spPr>
          <a:xfrm>
            <a:off x="2708165" y="2620579"/>
            <a:ext cx="6775670" cy="2341509"/>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4"/>
          <p:cNvSpPr txBox="1"/>
          <p:nvPr/>
        </p:nvSpPr>
        <p:spPr>
          <a:xfrm>
            <a:off x="970063" y="682117"/>
            <a:ext cx="5547843" cy="107303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38AA00"/>
              </a:buClr>
              <a:buSzPts val="2600"/>
              <a:buFont typeface="Work Sans Light"/>
              <a:buNone/>
            </a:pPr>
            <a:r>
              <a:rPr lang="es-MX" sz="2600" b="0" i="0" u="none" strike="noStrike" cap="none">
                <a:solidFill>
                  <a:srgbClr val="38AA00"/>
                </a:solidFill>
                <a:latin typeface="Work Sans Light"/>
                <a:ea typeface="Work Sans Light"/>
                <a:cs typeface="Work Sans Light"/>
                <a:sym typeface="Work Sans Light"/>
              </a:rPr>
              <a:t>Objetivo General</a:t>
            </a:r>
            <a:endParaRPr sz="1800" b="0" i="0" u="none" strike="noStrike" cap="none">
              <a:solidFill>
                <a:schemeClr val="dk1"/>
              </a:solidFill>
              <a:latin typeface="Calibri"/>
              <a:ea typeface="Calibri"/>
              <a:cs typeface="Calibri"/>
              <a:sym typeface="Calibri"/>
            </a:endParaRPr>
          </a:p>
        </p:txBody>
      </p:sp>
      <p:cxnSp>
        <p:nvCxnSpPr>
          <p:cNvPr id="121" name="Google Shape;121;p4"/>
          <p:cNvCxnSpPr>
            <a:cxnSpLocks/>
            <a:stCxn id="120" idx="1"/>
          </p:cNvCxnSpPr>
          <p:nvPr/>
        </p:nvCxnSpPr>
        <p:spPr>
          <a:xfrm>
            <a:off x="970063" y="1218632"/>
            <a:ext cx="5016180" cy="0"/>
          </a:xfrm>
          <a:prstGeom prst="straightConnector1">
            <a:avLst/>
          </a:prstGeom>
          <a:noFill/>
          <a:ln w="50800" cap="flat" cmpd="sng">
            <a:solidFill>
              <a:schemeClr val="accent6"/>
            </a:solidFill>
            <a:prstDash val="solid"/>
            <a:miter lim="800000"/>
            <a:headEnd type="none" w="sm" len="sm"/>
            <a:tailEnd type="none" w="sm" len="sm"/>
          </a:ln>
        </p:spPr>
      </p:cxnSp>
      <p:sp>
        <p:nvSpPr>
          <p:cNvPr id="122" name="Google Shape;122;p4"/>
          <p:cNvSpPr txBox="1"/>
          <p:nvPr/>
        </p:nvSpPr>
        <p:spPr>
          <a:xfrm>
            <a:off x="745534" y="1460508"/>
            <a:ext cx="6137866" cy="483205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s-ES" sz="2800" dirty="0"/>
              <a:t>Proveer una plataforma de comercio electrónico especializada en videojuegos y productos digitales, enfocada en facilitar transacciones seguras y eficientes entre compradores y vendedores, garantizando una experiencia de usuario óptima mediante tecnologías que aseguren la verificación de productos y la protección en las operaciones.</a:t>
            </a:r>
            <a:endParaRPr lang="es-ES" sz="2000" dirty="0">
              <a:solidFill>
                <a:schemeClr val="dk1"/>
              </a:solidFill>
              <a:latin typeface="Calibri"/>
              <a:ea typeface="Calibri"/>
              <a:cs typeface="Calibri"/>
              <a:sym typeface="Calibri"/>
            </a:endParaRPr>
          </a:p>
        </p:txBody>
      </p:sp>
      <p:pic>
        <p:nvPicPr>
          <p:cNvPr id="2050" name="Picture 2" descr="La importancia de fijar objetivos en tu empresa - acceseo">
            <a:extLst>
              <a:ext uri="{FF2B5EF4-FFF2-40B4-BE49-F238E27FC236}">
                <a16:creationId xmlns:a16="http://schemas.microsoft.com/office/drawing/2014/main" id="{400C9204-04BF-B8F6-6FED-F5769E7C81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07264" y="2223506"/>
            <a:ext cx="4784508" cy="2759232"/>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g1f53840a8fa_5_9"/>
          <p:cNvSpPr txBox="1"/>
          <p:nvPr/>
        </p:nvSpPr>
        <p:spPr>
          <a:xfrm>
            <a:off x="911954" y="329119"/>
            <a:ext cx="5547900" cy="10731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38AA00"/>
              </a:buClr>
              <a:buSzPts val="2600"/>
              <a:buFont typeface="Work Sans Light"/>
              <a:buNone/>
            </a:pPr>
            <a:r>
              <a:rPr lang="es-MX" sz="2600" b="0" i="0" u="none" strike="noStrike" cap="none" dirty="0">
                <a:solidFill>
                  <a:srgbClr val="38AA00"/>
                </a:solidFill>
                <a:latin typeface="Work Sans Light"/>
                <a:ea typeface="Work Sans Light"/>
                <a:cs typeface="Work Sans Light"/>
                <a:sym typeface="Work Sans Light"/>
              </a:rPr>
              <a:t>Objetivo Específicos</a:t>
            </a:r>
            <a:endParaRPr sz="1800" b="0" i="0" u="none" strike="noStrike" cap="none" dirty="0">
              <a:solidFill>
                <a:schemeClr val="dk1"/>
              </a:solidFill>
              <a:latin typeface="Calibri"/>
              <a:ea typeface="Calibri"/>
              <a:cs typeface="Calibri"/>
              <a:sym typeface="Calibri"/>
            </a:endParaRPr>
          </a:p>
        </p:txBody>
      </p:sp>
      <p:cxnSp>
        <p:nvCxnSpPr>
          <p:cNvPr id="129" name="Google Shape;129;g1f53840a8fa_5_9"/>
          <p:cNvCxnSpPr>
            <a:cxnSpLocks/>
            <a:stCxn id="128" idx="1"/>
          </p:cNvCxnSpPr>
          <p:nvPr/>
        </p:nvCxnSpPr>
        <p:spPr>
          <a:xfrm flipV="1">
            <a:off x="911954" y="840861"/>
            <a:ext cx="4998073" cy="24808"/>
          </a:xfrm>
          <a:prstGeom prst="straightConnector1">
            <a:avLst/>
          </a:prstGeom>
          <a:noFill/>
          <a:ln w="50800" cap="flat" cmpd="sng">
            <a:solidFill>
              <a:schemeClr val="accent6"/>
            </a:solidFill>
            <a:prstDash val="solid"/>
            <a:miter lim="800000"/>
            <a:headEnd type="none" w="sm" len="sm"/>
            <a:tailEnd type="none" w="sm" len="sm"/>
          </a:ln>
        </p:spPr>
      </p:cxnSp>
      <p:sp>
        <p:nvSpPr>
          <p:cNvPr id="130" name="Google Shape;130;g1f53840a8fa_5_9"/>
          <p:cNvSpPr txBox="1"/>
          <p:nvPr/>
        </p:nvSpPr>
        <p:spPr>
          <a:xfrm>
            <a:off x="492381" y="1273633"/>
            <a:ext cx="5417646" cy="5324494"/>
          </a:xfrm>
          <a:prstGeom prst="rect">
            <a:avLst/>
          </a:prstGeom>
          <a:noFill/>
          <a:ln>
            <a:noFill/>
          </a:ln>
        </p:spPr>
        <p:txBody>
          <a:bodyPr spcFirstLastPara="1" wrap="square" lIns="91425" tIns="45700" rIns="91425" bIns="45700" anchor="t" anchorCtr="0">
            <a:spAutoFit/>
          </a:bodyPr>
          <a:lstStyle/>
          <a:p>
            <a:pPr algn="l" rtl="0" fontAlgn="base"/>
            <a:r>
              <a:rPr lang="es-ES" sz="2000" dirty="0">
                <a:latin typeface="Calibri" panose="020F0502020204030204" pitchFamily="34" charset="0"/>
                <a:cs typeface="Calibri" panose="020F0502020204030204" pitchFamily="34" charset="0"/>
              </a:rPr>
              <a:t>1. Facilitar transacciones seguras mediante la implementación de sistemas de verificación y protección para productos digitales y físicos.</a:t>
            </a:r>
          </a:p>
          <a:p>
            <a:pPr algn="l" rtl="0" fontAlgn="base"/>
            <a:endParaRPr lang="es-MX" sz="2000" b="0" i="0" u="none" strike="noStrike" dirty="0">
              <a:solidFill>
                <a:srgbClr val="000000"/>
              </a:solidFill>
              <a:effectLst/>
              <a:latin typeface="Calibri" panose="020F0502020204030204" pitchFamily="34" charset="0"/>
              <a:cs typeface="Calibri" panose="020F0502020204030204" pitchFamily="34" charset="0"/>
            </a:endParaRPr>
          </a:p>
          <a:p>
            <a:pPr algn="l" rtl="0" fontAlgn="base"/>
            <a:r>
              <a:rPr lang="es-MX" sz="2000" dirty="0">
                <a:latin typeface="Calibri" panose="020F0502020204030204" pitchFamily="34" charset="0"/>
                <a:cs typeface="Calibri" panose="020F0502020204030204" pitchFamily="34" charset="0"/>
              </a:rPr>
              <a:t>2. </a:t>
            </a:r>
            <a:r>
              <a:rPr lang="es-ES" sz="2000" b="0" i="0" dirty="0">
                <a:solidFill>
                  <a:srgbClr val="000000"/>
                </a:solidFill>
                <a:effectLst/>
                <a:latin typeface="Calibri" panose="020F0502020204030204" pitchFamily="34" charset="0"/>
                <a:cs typeface="Calibri" panose="020F0502020204030204" pitchFamily="34" charset="0"/>
              </a:rPr>
              <a:t>Ampliar la oferta de productos relacionados con videojuegos, incluyendo juegos, accesorios, tarjetas de regalo y suscripciones, tanto nuevos como usados.</a:t>
            </a:r>
          </a:p>
          <a:p>
            <a:pPr algn="l" rtl="0" fontAlgn="base"/>
            <a:endParaRPr lang="es-MX" sz="2000" b="0" i="0" dirty="0">
              <a:solidFill>
                <a:srgbClr val="000000"/>
              </a:solidFill>
              <a:effectLst/>
              <a:latin typeface="Calibri" panose="020F0502020204030204" pitchFamily="34" charset="0"/>
              <a:cs typeface="Calibri" panose="020F0502020204030204" pitchFamily="34" charset="0"/>
            </a:endParaRPr>
          </a:p>
          <a:p>
            <a:pPr algn="l" rtl="0" fontAlgn="base"/>
            <a:r>
              <a:rPr lang="es-MX" sz="2000" dirty="0">
                <a:highlight>
                  <a:srgbClr val="FFFFFF"/>
                </a:highlight>
                <a:latin typeface="Calibri" panose="020F0502020204030204" pitchFamily="34" charset="0"/>
                <a:cs typeface="Calibri" panose="020F0502020204030204" pitchFamily="34" charset="0"/>
              </a:rPr>
              <a:t>3. </a:t>
            </a:r>
            <a:r>
              <a:rPr lang="es-ES" sz="2000" dirty="0">
                <a:highlight>
                  <a:srgbClr val="FFFFFF"/>
                </a:highlight>
                <a:latin typeface="Calibri" panose="020F0502020204030204" pitchFamily="34" charset="0"/>
                <a:cs typeface="Calibri" panose="020F0502020204030204" pitchFamily="34" charset="0"/>
              </a:rPr>
              <a:t>Optimizar la experiencia del usuario a través de una interfaz intuitiva, tiempos de carga rápidos y procesos de compra simplificados.</a:t>
            </a:r>
          </a:p>
          <a:p>
            <a:pPr algn="l" rtl="0" fontAlgn="base"/>
            <a:endParaRPr lang="es-ES" sz="2000" dirty="0">
              <a:solidFill>
                <a:schemeClr val="dk1"/>
              </a:solidFill>
              <a:highlight>
                <a:srgbClr val="FFFFFF"/>
              </a:highlight>
              <a:latin typeface="Calibri" panose="020F0502020204030204" pitchFamily="34" charset="0"/>
              <a:cs typeface="Calibri" panose="020F0502020204030204" pitchFamily="34" charset="0"/>
            </a:endParaRPr>
          </a:p>
          <a:p>
            <a:pPr algn="l" rtl="0" fontAlgn="base"/>
            <a:r>
              <a:rPr lang="es-ES" sz="2000" dirty="0">
                <a:solidFill>
                  <a:schemeClr val="tx1"/>
                </a:solidFill>
                <a:highlight>
                  <a:srgbClr val="FFFFFF"/>
                </a:highlight>
                <a:latin typeface="Calibri" panose="020F0502020204030204" pitchFamily="34" charset="0"/>
                <a:cs typeface="Calibri" panose="020F0502020204030204" pitchFamily="34" charset="0"/>
              </a:rPr>
              <a:t>4.Ofrecer precios competitivos mediante descuentos, promociones y comparaciones de precios, tanto de productos nuevos como de segunda mano.</a:t>
            </a:r>
            <a:endParaRPr lang="es-CO" sz="2000" dirty="0">
              <a:solidFill>
                <a:schemeClr val="tx1"/>
              </a:solidFill>
              <a:highlight>
                <a:srgbClr val="FFFFFF"/>
              </a:highlight>
              <a:latin typeface="Calibri" panose="020F0502020204030204" pitchFamily="34" charset="0"/>
              <a:cs typeface="Calibri" panose="020F0502020204030204" pitchFamily="34" charset="0"/>
            </a:endParaRPr>
          </a:p>
        </p:txBody>
      </p:sp>
      <p:sp>
        <p:nvSpPr>
          <p:cNvPr id="3" name="CuadroTexto 2">
            <a:extLst>
              <a:ext uri="{FF2B5EF4-FFF2-40B4-BE49-F238E27FC236}">
                <a16:creationId xmlns:a16="http://schemas.microsoft.com/office/drawing/2014/main" id="{10BB9798-43A0-923D-D409-BA2450441462}"/>
              </a:ext>
            </a:extLst>
          </p:cNvPr>
          <p:cNvSpPr txBox="1"/>
          <p:nvPr/>
        </p:nvSpPr>
        <p:spPr>
          <a:xfrm>
            <a:off x="5910027" y="1273633"/>
            <a:ext cx="6098344" cy="5201424"/>
          </a:xfrm>
          <a:prstGeom prst="rect">
            <a:avLst/>
          </a:prstGeom>
          <a:noFill/>
        </p:spPr>
        <p:txBody>
          <a:bodyPr wrap="square">
            <a:spAutoFit/>
          </a:bodyPr>
          <a:lstStyle/>
          <a:p>
            <a:pPr algn="l" rtl="0" fontAlgn="base"/>
            <a:r>
              <a:rPr lang="es-ES" sz="1600" dirty="0">
                <a:latin typeface="Calibri" panose="020F0502020204030204" pitchFamily="34" charset="0"/>
                <a:cs typeface="Calibri" panose="020F0502020204030204" pitchFamily="34" charset="0"/>
              </a:rPr>
              <a:t> </a:t>
            </a:r>
            <a:r>
              <a:rPr lang="es-ES" sz="2000" dirty="0">
                <a:latin typeface="Calibri" panose="020F0502020204030204" pitchFamily="34" charset="0"/>
                <a:cs typeface="Calibri" panose="020F0502020204030204" pitchFamily="34" charset="0"/>
              </a:rPr>
              <a:t>5. </a:t>
            </a:r>
            <a:r>
              <a:rPr lang="es-ES" sz="2000" b="0" i="0" u="none" strike="noStrike" dirty="0">
                <a:solidFill>
                  <a:srgbClr val="000000"/>
                </a:solidFill>
                <a:effectLst/>
                <a:latin typeface="Calibri" panose="020F0502020204030204" pitchFamily="34" charset="0"/>
                <a:cs typeface="Calibri" panose="020F0502020204030204" pitchFamily="34" charset="0"/>
              </a:rPr>
              <a:t>Garantizar la satisfacción del cliente a través de un servicio de soporte eficiente y políticas claras de devoluciones y reembolsos.</a:t>
            </a:r>
            <a:endParaRPr lang="es-ES" sz="1600" b="0" i="0" dirty="0">
              <a:solidFill>
                <a:srgbClr val="000000"/>
              </a:solidFill>
              <a:effectLst/>
              <a:latin typeface="Calibri" panose="020F0502020204030204" pitchFamily="34" charset="0"/>
              <a:cs typeface="Calibri" panose="020F0502020204030204" pitchFamily="34" charset="0"/>
            </a:endParaRPr>
          </a:p>
          <a:p>
            <a:pPr algn="l" rtl="0" fontAlgn="base"/>
            <a:r>
              <a:rPr lang="es-ES" sz="2000" b="0" i="0" dirty="0">
                <a:solidFill>
                  <a:srgbClr val="000000"/>
                </a:solidFill>
                <a:effectLst/>
                <a:latin typeface="Calibri" panose="020F0502020204030204" pitchFamily="34" charset="0"/>
                <a:cs typeface="Calibri" panose="020F0502020204030204" pitchFamily="34" charset="0"/>
              </a:rPr>
              <a:t>​</a:t>
            </a:r>
            <a:endParaRPr lang="es-ES" sz="1600" b="0" i="0" dirty="0">
              <a:solidFill>
                <a:srgbClr val="000000"/>
              </a:solidFill>
              <a:effectLst/>
              <a:latin typeface="Calibri" panose="020F0502020204030204" pitchFamily="34" charset="0"/>
              <a:cs typeface="Calibri" panose="020F0502020204030204" pitchFamily="34" charset="0"/>
            </a:endParaRPr>
          </a:p>
          <a:p>
            <a:pPr algn="l" rtl="0" fontAlgn="base"/>
            <a:r>
              <a:rPr lang="es-ES" sz="2000" b="0" i="0" u="none" strike="noStrike" dirty="0">
                <a:solidFill>
                  <a:srgbClr val="000000"/>
                </a:solidFill>
                <a:effectLst/>
                <a:latin typeface="Calibri" panose="020F0502020204030204" pitchFamily="34" charset="0"/>
                <a:cs typeface="Calibri" panose="020F0502020204030204" pitchFamily="34" charset="0"/>
              </a:rPr>
              <a:t>6. Fomentar la participación de vendedores individuales y profesionales, proporcionando herramientas que faciliten la gestión de sus productos y ventas.</a:t>
            </a:r>
          </a:p>
          <a:p>
            <a:pPr algn="l" rtl="0" fontAlgn="base"/>
            <a:r>
              <a:rPr lang="es-ES" sz="2000" b="0" i="0" dirty="0">
                <a:solidFill>
                  <a:srgbClr val="000000"/>
                </a:solidFill>
                <a:effectLst/>
                <a:latin typeface="Calibri" panose="020F0502020204030204" pitchFamily="34" charset="0"/>
                <a:cs typeface="Calibri" panose="020F0502020204030204" pitchFamily="34" charset="0"/>
              </a:rPr>
              <a:t>​</a:t>
            </a:r>
            <a:endParaRPr lang="es-ES" sz="1600" b="0" i="0" dirty="0">
              <a:solidFill>
                <a:srgbClr val="000000"/>
              </a:solidFill>
              <a:effectLst/>
              <a:latin typeface="Calibri" panose="020F0502020204030204" pitchFamily="34" charset="0"/>
              <a:cs typeface="Calibri" panose="020F0502020204030204" pitchFamily="34" charset="0"/>
            </a:endParaRPr>
          </a:p>
          <a:p>
            <a:pPr algn="l" rtl="0" fontAlgn="base"/>
            <a:r>
              <a:rPr lang="es-ES" sz="2000" b="0" i="0" u="none" strike="noStrike" dirty="0">
                <a:solidFill>
                  <a:srgbClr val="000000"/>
                </a:solidFill>
                <a:effectLst/>
                <a:latin typeface="Calibri" panose="020F0502020204030204" pitchFamily="34" charset="0"/>
                <a:cs typeface="Calibri" panose="020F0502020204030204" pitchFamily="34" charset="0"/>
              </a:rPr>
              <a:t>7. Expandir su presencia internacional adaptándose a diferentes mercados y monedas, mejorando la accesibilidad a una audiencia global.</a:t>
            </a:r>
            <a:r>
              <a:rPr lang="es-ES" sz="1800" b="0" i="0" dirty="0">
                <a:solidFill>
                  <a:srgbClr val="000000"/>
                </a:solidFill>
                <a:effectLst/>
                <a:latin typeface="Calibri" panose="020F0502020204030204" pitchFamily="34" charset="0"/>
                <a:cs typeface="Calibri" panose="020F0502020204030204" pitchFamily="34" charset="0"/>
              </a:rPr>
              <a:t>​</a:t>
            </a:r>
          </a:p>
          <a:p>
            <a:pPr algn="l" rtl="0" fontAlgn="base"/>
            <a:endParaRPr lang="es-ES" sz="1800" dirty="0">
              <a:latin typeface="Calibri" panose="020F0502020204030204" pitchFamily="34" charset="0"/>
              <a:cs typeface="Calibri" panose="020F0502020204030204" pitchFamily="34" charset="0"/>
            </a:endParaRPr>
          </a:p>
          <a:p>
            <a:pPr algn="l" rtl="0" fontAlgn="base"/>
            <a:r>
              <a:rPr lang="es-ES" sz="1800" b="0" i="0" dirty="0">
                <a:solidFill>
                  <a:srgbClr val="000000"/>
                </a:solidFill>
                <a:effectLst/>
                <a:latin typeface="Calibri" panose="020F0502020204030204" pitchFamily="34" charset="0"/>
                <a:cs typeface="Calibri" panose="020F0502020204030204" pitchFamily="34" charset="0"/>
              </a:rPr>
              <a:t>8. </a:t>
            </a:r>
            <a:r>
              <a:rPr lang="es-ES" sz="2000" b="0" i="0" dirty="0">
                <a:solidFill>
                  <a:srgbClr val="000000"/>
                </a:solidFill>
                <a:effectLst/>
                <a:latin typeface="Calibri" panose="020F0502020204030204" pitchFamily="34" charset="0"/>
                <a:cs typeface="Calibri" panose="020F0502020204030204" pitchFamily="34" charset="0"/>
              </a:rPr>
              <a:t>Mantener altos estándares de seguridad digital mediante el uso de tecnologías de encriptación y protección de datos personales en todas las transacciones.</a:t>
            </a:r>
          </a:p>
          <a:p>
            <a:endParaRPr lang="es-E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6"/>
          <p:cNvSpPr txBox="1"/>
          <p:nvPr/>
        </p:nvSpPr>
        <p:spPr>
          <a:xfrm>
            <a:off x="950054" y="605917"/>
            <a:ext cx="5547843" cy="107303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38AA00"/>
              </a:buClr>
              <a:buSzPts val="2600"/>
              <a:buFont typeface="Work Sans Light"/>
              <a:buNone/>
            </a:pPr>
            <a:r>
              <a:rPr lang="es-MX" sz="2600" b="0" i="0" u="none" strike="noStrike" cap="none">
                <a:solidFill>
                  <a:srgbClr val="38AA00"/>
                </a:solidFill>
                <a:latin typeface="Work Sans Light"/>
                <a:ea typeface="Work Sans Light"/>
                <a:cs typeface="Work Sans Light"/>
                <a:sym typeface="Work Sans Light"/>
              </a:rPr>
              <a:t>Planteamiento del Problema</a:t>
            </a:r>
            <a:endParaRPr sz="1800" b="0" i="0" u="none" strike="noStrike" cap="none">
              <a:solidFill>
                <a:schemeClr val="dk1"/>
              </a:solidFill>
              <a:latin typeface="Calibri"/>
              <a:ea typeface="Calibri"/>
              <a:cs typeface="Calibri"/>
              <a:sym typeface="Calibri"/>
            </a:endParaRPr>
          </a:p>
        </p:txBody>
      </p:sp>
      <p:cxnSp>
        <p:nvCxnSpPr>
          <p:cNvPr id="137" name="Google Shape;137;p6"/>
          <p:cNvCxnSpPr>
            <a:cxnSpLocks/>
            <a:stCxn id="136" idx="1"/>
          </p:cNvCxnSpPr>
          <p:nvPr/>
        </p:nvCxnSpPr>
        <p:spPr>
          <a:xfrm>
            <a:off x="950054" y="1142432"/>
            <a:ext cx="4943752" cy="0"/>
          </a:xfrm>
          <a:prstGeom prst="straightConnector1">
            <a:avLst/>
          </a:prstGeom>
          <a:noFill/>
          <a:ln w="50800" cap="flat" cmpd="sng">
            <a:solidFill>
              <a:schemeClr val="accent6"/>
            </a:solidFill>
            <a:prstDash val="solid"/>
            <a:miter lim="800000"/>
            <a:headEnd type="none" w="sm" len="sm"/>
            <a:tailEnd type="none" w="sm" len="sm"/>
          </a:ln>
        </p:spPr>
      </p:cxnSp>
      <p:sp>
        <p:nvSpPr>
          <p:cNvPr id="138" name="Google Shape;138;p6"/>
          <p:cNvSpPr txBox="1"/>
          <p:nvPr/>
        </p:nvSpPr>
        <p:spPr>
          <a:xfrm>
            <a:off x="431800" y="1535013"/>
            <a:ext cx="6934200" cy="4848466"/>
          </a:xfrm>
          <a:prstGeom prst="rect">
            <a:avLst/>
          </a:prstGeom>
          <a:noFill/>
          <a:ln>
            <a:noFill/>
          </a:ln>
        </p:spPr>
        <p:txBody>
          <a:bodyPr spcFirstLastPara="1" wrap="square" lIns="91425" tIns="45700" rIns="91425" bIns="45700" anchor="t" anchorCtr="0">
            <a:spAutoFit/>
          </a:bodyPr>
          <a:lstStyle/>
          <a:p>
            <a:pPr marL="0" lvl="0" indent="0" algn="just" rtl="0">
              <a:lnSpc>
                <a:spcPct val="107916"/>
              </a:lnSpc>
              <a:spcBef>
                <a:spcPts val="0"/>
              </a:spcBef>
              <a:spcAft>
                <a:spcPts val="800"/>
              </a:spcAft>
              <a:buClr>
                <a:schemeClr val="dk1"/>
              </a:buClr>
              <a:buSzPts val="1100"/>
              <a:buFont typeface="Arial"/>
              <a:buNone/>
            </a:pPr>
            <a:r>
              <a:rPr lang="es-ES" sz="2000" dirty="0">
                <a:latin typeface="Calibri" panose="020F0502020204030204" pitchFamily="34" charset="0"/>
                <a:cs typeface="Calibri" panose="020F0502020204030204" pitchFamily="34" charset="0"/>
              </a:rPr>
              <a:t>La industria de los videojuegos es un mercado en rápido crecimiento y altamente competitivo, pero los consumidores y vendedores enfrentan desafíos significativos en la compra y venta de productos digitales. Los problemas incluyen la falta de una plataforma centralizada que ofrezca seguridad en las transacciones, precios competitivos, verificación de productos digitales y una experiencia de usuario eficiente. Además, los vendedores particulares tienen dificultades para acceder a un mercado global con un sistema de gestión simplificado, mientras que los consumidores buscan una mayor confianza en la autenticidad de los productos que adquieren. A esto se suma la demanda de una plataforma que ofrezca tanto productos nuevos como de segunda mano, con soporte internacional y que abarque diferentes métodos de pago y logística.</a:t>
            </a:r>
            <a:endParaRPr lang="es-ES" sz="1600" b="0" i="0" u="none" strike="noStrike" cap="none" dirty="0">
              <a:solidFill>
                <a:srgbClr val="000000"/>
              </a:solidFill>
              <a:latin typeface="Calibri" panose="020F0502020204030204" pitchFamily="34" charset="0"/>
              <a:cs typeface="Calibri" panose="020F0502020204030204" pitchFamily="34" charset="0"/>
              <a:sym typeface="Arial"/>
            </a:endParaRPr>
          </a:p>
        </p:txBody>
      </p:sp>
      <p:pic>
        <p:nvPicPr>
          <p:cNvPr id="4102" name="Picture 6">
            <a:extLst>
              <a:ext uri="{FF2B5EF4-FFF2-40B4-BE49-F238E27FC236}">
                <a16:creationId xmlns:a16="http://schemas.microsoft.com/office/drawing/2014/main" id="{A85DDCA0-4DD8-1432-C43F-F21305355E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40565" y="1678947"/>
            <a:ext cx="4385109" cy="321055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pic>
        <p:nvPicPr>
          <p:cNvPr id="3" name="Picture 2" descr="dibujos animados niños chico pregunta gratis png 21095585 PNG">
            <a:extLst>
              <a:ext uri="{FF2B5EF4-FFF2-40B4-BE49-F238E27FC236}">
                <a16:creationId xmlns:a16="http://schemas.microsoft.com/office/drawing/2014/main" id="{AC5C9369-547C-FF78-FE35-BFD50F437D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713" y="1538949"/>
            <a:ext cx="4902451" cy="4902451"/>
          </a:xfrm>
          <a:prstGeom prst="rect">
            <a:avLst/>
          </a:prstGeom>
          <a:noFill/>
          <a:extLst>
            <a:ext uri="{909E8E84-426E-40DD-AFC4-6F175D3DCCD1}">
              <a14:hiddenFill xmlns:a14="http://schemas.microsoft.com/office/drawing/2010/main">
                <a:solidFill>
                  <a:srgbClr val="FFFFFF"/>
                </a:solidFill>
              </a14:hiddenFill>
            </a:ext>
          </a:extLst>
        </p:spPr>
      </p:pic>
      <p:sp>
        <p:nvSpPr>
          <p:cNvPr id="144" name="Google Shape;144;p7"/>
          <p:cNvSpPr txBox="1"/>
          <p:nvPr/>
        </p:nvSpPr>
        <p:spPr>
          <a:xfrm>
            <a:off x="950054" y="605917"/>
            <a:ext cx="5547843" cy="107303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38AA00"/>
              </a:buClr>
              <a:buSzPts val="2600"/>
              <a:buFont typeface="Work Sans Light"/>
              <a:buNone/>
            </a:pPr>
            <a:r>
              <a:rPr lang="es-MX" sz="2600" b="0" i="0" u="none" strike="noStrike" cap="none">
                <a:solidFill>
                  <a:srgbClr val="38AA00"/>
                </a:solidFill>
                <a:latin typeface="Work Sans Light"/>
                <a:ea typeface="Work Sans Light"/>
                <a:cs typeface="Work Sans Light"/>
                <a:sym typeface="Work Sans Light"/>
              </a:rPr>
              <a:t>Pregunta del Problema</a:t>
            </a:r>
            <a:endParaRPr sz="1800" b="0" i="0" u="none" strike="noStrike" cap="none">
              <a:solidFill>
                <a:schemeClr val="dk1"/>
              </a:solidFill>
              <a:latin typeface="Calibri"/>
              <a:ea typeface="Calibri"/>
              <a:cs typeface="Calibri"/>
              <a:sym typeface="Calibri"/>
            </a:endParaRPr>
          </a:p>
        </p:txBody>
      </p:sp>
      <p:cxnSp>
        <p:nvCxnSpPr>
          <p:cNvPr id="145" name="Google Shape;145;p7"/>
          <p:cNvCxnSpPr>
            <a:cxnSpLocks/>
            <a:stCxn id="144" idx="1"/>
          </p:cNvCxnSpPr>
          <p:nvPr/>
        </p:nvCxnSpPr>
        <p:spPr>
          <a:xfrm>
            <a:off x="950054" y="1142432"/>
            <a:ext cx="5052394" cy="0"/>
          </a:xfrm>
          <a:prstGeom prst="straightConnector1">
            <a:avLst/>
          </a:prstGeom>
          <a:noFill/>
          <a:ln w="50800" cap="flat" cmpd="sng">
            <a:solidFill>
              <a:schemeClr val="accent6"/>
            </a:solidFill>
            <a:prstDash val="solid"/>
            <a:miter lim="800000"/>
            <a:headEnd type="none" w="sm" len="sm"/>
            <a:tailEnd type="none" w="sm" len="sm"/>
          </a:ln>
        </p:spPr>
      </p:cxnSp>
      <p:sp>
        <p:nvSpPr>
          <p:cNvPr id="146" name="Google Shape;146;p7"/>
          <p:cNvSpPr txBox="1"/>
          <p:nvPr/>
        </p:nvSpPr>
        <p:spPr>
          <a:xfrm>
            <a:off x="4508623" y="1799049"/>
            <a:ext cx="7071202" cy="3539390"/>
          </a:xfrm>
          <a:prstGeom prst="rect">
            <a:avLst/>
          </a:prstGeom>
          <a:noFill/>
          <a:ln>
            <a:noFill/>
          </a:ln>
        </p:spPr>
        <p:txBody>
          <a:bodyPr spcFirstLastPara="1" wrap="square" lIns="91425" tIns="45700" rIns="91425" bIns="45700" anchor="t" anchorCtr="0">
            <a:spAutoFit/>
          </a:bodyPr>
          <a:lstStyle/>
          <a:p>
            <a:pPr marL="0" lvl="0" indent="0" algn="r" rtl="0">
              <a:spcBef>
                <a:spcPts val="0"/>
              </a:spcBef>
              <a:spcAft>
                <a:spcPts val="0"/>
              </a:spcAft>
              <a:buClr>
                <a:schemeClr val="dk1"/>
              </a:buClr>
              <a:buSzPts val="1100"/>
              <a:buFont typeface="Arial"/>
              <a:buNone/>
            </a:pPr>
            <a:r>
              <a:rPr lang="es-ES" sz="3200" dirty="0">
                <a:latin typeface="Calibri" panose="020F0502020204030204" pitchFamily="34" charset="0"/>
                <a:cs typeface="Calibri" panose="020F0502020204030204" pitchFamily="34" charset="0"/>
              </a:rPr>
              <a:t>¿Cómo se puede crear una plataforma centralizada y segura que facilite la compra y venta de videojuegos, y productos digitales, ofreciendo precios competitivos, una experiencia de usuario eficiente y acceso global tanto para vendedores como para compradores?</a:t>
            </a:r>
            <a:r>
              <a:rPr lang="es-ES" sz="3200" b="0" i="0" dirty="0">
                <a:solidFill>
                  <a:srgbClr val="000000"/>
                </a:solidFill>
                <a:effectLst/>
                <a:latin typeface="Calibri" panose="020F0502020204030204" pitchFamily="34" charset="0"/>
                <a:cs typeface="Calibri" panose="020F0502020204030204" pitchFamily="34" charset="0"/>
              </a:rPr>
              <a:t>​</a:t>
            </a:r>
            <a:endParaRPr sz="3200" dirty="0">
              <a:solidFill>
                <a:schemeClr val="dk1"/>
              </a:solidFill>
              <a:latin typeface="Calibri" panose="020F0502020204030204" pitchFamily="34" charset="0"/>
              <a:ea typeface="Calibri"/>
              <a:cs typeface="Calibri" panose="020F0502020204030204" pitchFamily="34" charset="0"/>
              <a:sym typeface="Calibri"/>
            </a:endParaRPr>
          </a:p>
        </p:txBody>
      </p:sp>
    </p:spTree>
  </p:cSld>
  <p:clrMapOvr>
    <a:masterClrMapping/>
  </p:clrMapOvr>
</p:sld>
</file>

<file path=ppt/theme/theme1.xml><?xml version="1.0" encoding="utf-8"?>
<a:theme xmlns:a="http://schemas.openxmlformats.org/drawingml/2006/main"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3690</TotalTime>
  <Words>1508</Words>
  <Application>Microsoft Office PowerPoint</Application>
  <PresentationFormat>Panorámica</PresentationFormat>
  <Paragraphs>86</Paragraphs>
  <Slides>26</Slides>
  <Notes>26</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26</vt:i4>
      </vt:variant>
    </vt:vector>
  </HeadingPairs>
  <TitlesOfParts>
    <vt:vector size="32" baseType="lpstr">
      <vt:lpstr>Work Sans Medium</vt:lpstr>
      <vt:lpstr>Roboto</vt:lpstr>
      <vt:lpstr>Arial</vt:lpstr>
      <vt:lpstr>Calibri</vt:lpstr>
      <vt:lpstr>Work Sans Light</vt:lpstr>
      <vt:lpstr>Tema de Office</vt:lpstr>
      <vt:lpstr>Presentación de PowerPoint</vt:lpstr>
      <vt:lpstr>Integrantes</vt:lpstr>
      <vt:lpstr>Presentación de PowerPoint</vt:lpstr>
      <vt:lpstr>Presentación de PowerPoint</vt:lpstr>
      <vt:lpstr>Formulación del Proyecto </vt:lpstr>
      <vt:lpstr>Presentación de PowerPoint</vt:lpstr>
      <vt:lpstr>Presentación de PowerPoint</vt:lpstr>
      <vt:lpstr>Presentación de PowerPoint</vt:lpstr>
      <vt:lpstr>Presentación de PowerPoint</vt:lpstr>
      <vt:lpstr>Presentación de PowerPoint</vt:lpstr>
      <vt:lpstr>Presentación de PowerPoint</vt:lpstr>
      <vt:lpstr>Mapas de Procesos </vt:lpstr>
      <vt:lpstr>Técnica de Recolección de Datos </vt:lpstr>
      <vt:lpstr>Requerimientos Funcionales y No funcionales  </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Historias de Usuario</vt:lpstr>
      <vt:lpstr>Documentación de API</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Carlos Andrés Herrera Mora</dc:creator>
  <cp:lastModifiedBy>USUARIO</cp:lastModifiedBy>
  <cp:revision>59</cp:revision>
  <dcterms:created xsi:type="dcterms:W3CDTF">2024-03-15T00:49:27Z</dcterms:created>
  <dcterms:modified xsi:type="dcterms:W3CDTF">2025-04-24T01:20:05Z</dcterms:modified>
</cp:coreProperties>
</file>